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3"/>
  </p:notesMasterIdLst>
  <p:handoutMasterIdLst>
    <p:handoutMasterId r:id="rId24"/>
  </p:handoutMasterIdLst>
  <p:sldIdLst>
    <p:sldId id="256" r:id="rId5"/>
    <p:sldId id="2145707039" r:id="rId6"/>
    <p:sldId id="2145707045" r:id="rId7"/>
    <p:sldId id="2145707041" r:id="rId8"/>
    <p:sldId id="2145707043" r:id="rId9"/>
    <p:sldId id="2145707040" r:id="rId10"/>
    <p:sldId id="2145706967" r:id="rId11"/>
    <p:sldId id="2145707031" r:id="rId12"/>
    <p:sldId id="2145706985" r:id="rId13"/>
    <p:sldId id="2145706982" r:id="rId14"/>
    <p:sldId id="2145706966" r:id="rId15"/>
    <p:sldId id="2145706974" r:id="rId16"/>
    <p:sldId id="2145706973" r:id="rId17"/>
    <p:sldId id="2145706996" r:id="rId18"/>
    <p:sldId id="2145707004" r:id="rId19"/>
    <p:sldId id="2145706997" r:id="rId20"/>
    <p:sldId id="2145707025" r:id="rId21"/>
    <p:sldId id="2145707026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BD1E1F-8F01-48D9-8D94-A3DBB30ABCE4}">
          <p14:sldIdLst>
            <p14:sldId id="256"/>
            <p14:sldId id="2145707039"/>
            <p14:sldId id="2145707045"/>
            <p14:sldId id="2145707041"/>
            <p14:sldId id="2145707043"/>
            <p14:sldId id="2145707040"/>
            <p14:sldId id="2145706967"/>
            <p14:sldId id="2145707031"/>
            <p14:sldId id="2145706985"/>
            <p14:sldId id="2145706982"/>
            <p14:sldId id="2145706966"/>
            <p14:sldId id="2145706974"/>
            <p14:sldId id="2145706973"/>
            <p14:sldId id="2145706996"/>
            <p14:sldId id="2145707004"/>
            <p14:sldId id="2145706997"/>
            <p14:sldId id="2145707025"/>
            <p14:sldId id="21457070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1248" userDrawn="1">
          <p15:clr>
            <a:srgbClr val="A4A3A4"/>
          </p15:clr>
        </p15:guide>
        <p15:guide id="6" orient="horz" pos="3792" userDrawn="1">
          <p15:clr>
            <a:srgbClr val="A4A3A4"/>
          </p15:clr>
        </p15:guide>
        <p15:guide id="7" orient="horz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87C"/>
    <a:srgbClr val="99A8C8"/>
    <a:srgbClr val="38A700"/>
    <a:srgbClr val="002574"/>
    <a:srgbClr val="528ED5"/>
    <a:srgbClr val="FDE2CB"/>
    <a:srgbClr val="E9F5F8"/>
    <a:srgbClr val="FEF0E5"/>
    <a:srgbClr val="FEF2E9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B5AA8C-9DDD-9B2E-8FB4-A016F1C6F3A5}" v="699" dt="2024-04-23T19:16:27.253"/>
    <p1510:client id="{46F0B205-268C-48E6-8226-4B0BA957962C}" v="2454" dt="2024-04-24T15:15:44.554"/>
    <p1510:client id="{672FB089-9B04-D273-46D1-76E7F41ED7D1}" v="3" dt="2024-04-24T13:04:33.209"/>
    <p1510:client id="{9513E3C7-5BF6-5C2F-C1ED-160CBBEFD003}" v="9" dt="2024-04-24T15:12:08.039"/>
    <p1510:client id="{CE70CACF-456D-9B60-03C1-EE6B963CA9A9}" v="160" dt="2024-04-23T16:17:19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3696"/>
        <p:guide pos="2880"/>
        <p:guide pos="5616"/>
        <p:guide pos="144"/>
        <p:guide orient="horz" pos="1248"/>
        <p:guide orient="horz" pos="3792"/>
        <p:guide orient="horz"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238" cy="465138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1"/>
            <a:ext cx="3043238" cy="465138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/>
            </a:lvl1pPr>
          </a:lstStyle>
          <a:p>
            <a:fld id="{7472B08E-E36F-4CE9-A5DF-65B5B4C4AC1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6"/>
            <a:ext cx="3043238" cy="465138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6"/>
            <a:ext cx="3043238" cy="465138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/>
            </a:lvl1pPr>
          </a:lstStyle>
          <a:p>
            <a:fld id="{7190EC00-AD8A-42D5-BC78-D0D78A65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06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649" cy="466379"/>
          </a:xfrm>
          <a:prstGeom prst="rect">
            <a:avLst/>
          </a:prstGeom>
        </p:spPr>
        <p:txBody>
          <a:bodyPr vert="horz" lIns="88264" tIns="44132" rIns="88264" bIns="441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928" y="1"/>
            <a:ext cx="3043649" cy="466379"/>
          </a:xfrm>
          <a:prstGeom prst="rect">
            <a:avLst/>
          </a:prstGeom>
        </p:spPr>
        <p:txBody>
          <a:bodyPr vert="horz" lIns="88264" tIns="44132" rIns="88264" bIns="44132" rtlCol="0"/>
          <a:lstStyle>
            <a:lvl1pPr algn="r">
              <a:defRPr sz="1200"/>
            </a:lvl1pPr>
          </a:lstStyle>
          <a:p>
            <a:fld id="{82E53CF5-0316-4BCA-9B70-B8574B8C31A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64" tIns="44132" rIns="88264" bIns="441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17" y="4480621"/>
            <a:ext cx="5617870" cy="3664842"/>
          </a:xfrm>
          <a:prstGeom prst="rect">
            <a:avLst/>
          </a:prstGeom>
        </p:spPr>
        <p:txBody>
          <a:bodyPr vert="horz" lIns="88264" tIns="44132" rIns="88264" bIns="441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722"/>
            <a:ext cx="3043649" cy="466378"/>
          </a:xfrm>
          <a:prstGeom prst="rect">
            <a:avLst/>
          </a:prstGeom>
        </p:spPr>
        <p:txBody>
          <a:bodyPr vert="horz" lIns="88264" tIns="44132" rIns="88264" bIns="441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928" y="8842722"/>
            <a:ext cx="3043649" cy="466378"/>
          </a:xfrm>
          <a:prstGeom prst="rect">
            <a:avLst/>
          </a:prstGeom>
        </p:spPr>
        <p:txBody>
          <a:bodyPr vert="horz" lIns="88264" tIns="44132" rIns="88264" bIns="44132" rtlCol="0" anchor="b"/>
          <a:lstStyle>
            <a:lvl1pPr algn="r">
              <a:defRPr sz="1200"/>
            </a:lvl1pPr>
          </a:lstStyle>
          <a:p>
            <a:fld id="{67B6DCCE-07AF-455F-8EEC-D23F691B0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Intro of speakers and kickoff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6DCCE-07AF-455F-8EEC-D23F691B0D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56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Jarrett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CB461-9178-47C4-B904-9434880F63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76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Jarrett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CB461-9178-47C4-B904-9434880F63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74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Jay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CB461-9178-47C4-B904-9434880F63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54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Jay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CB461-9178-47C4-B904-9434880F63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51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CB461-9178-47C4-B904-9434880F63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73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Jay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CB461-9178-47C4-B904-9434880F63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47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Jay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CB461-9178-47C4-B904-9434880F63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77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Jay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CB461-9178-47C4-B904-9434880F63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03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Jay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CB461-9178-47C4-B904-9434880F63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67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Jay will lead this discussion</a:t>
            </a:r>
          </a:p>
          <a:p>
            <a:pPr marL="165518" indent="-165518">
              <a:buFont typeface="Arial"/>
              <a:buChar char="•"/>
            </a:pPr>
            <a:r>
              <a:rPr lang="en-US">
                <a:cs typeface="Calibri"/>
              </a:rPr>
              <a:t>GHG emissions, electricity use, water, waste/recycle/compost, green transportation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CB461-9178-47C4-B904-9434880F63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0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Jay will lead this discussion</a:t>
            </a:r>
          </a:p>
          <a:p>
            <a:pPr marL="165518" indent="-165518">
              <a:buFont typeface="Arial"/>
              <a:buChar char="•"/>
            </a:pPr>
            <a:r>
              <a:rPr lang="en-US">
                <a:cs typeface="Calibri"/>
              </a:rPr>
              <a:t>GHG emissions, electricity use, water, waste/recycle/compost, green transportation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CB461-9178-47C4-B904-9434880F63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43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Jay will lead this discussion</a:t>
            </a:r>
          </a:p>
          <a:p>
            <a:pPr marL="165518" indent="-165518">
              <a:buFont typeface="Arial,Sans-Serif"/>
              <a:buChar char="•"/>
            </a:pPr>
            <a:r>
              <a:rPr lang="en-US"/>
              <a:t>Reliability of utilities, electricity, water, etc.</a:t>
            </a:r>
            <a:endParaRPr lang="en-US">
              <a:cs typeface="Calibri"/>
            </a:endParaRPr>
          </a:p>
          <a:p>
            <a:pPr marL="165518" indent="-165518">
              <a:buFont typeface="Arial,Sans-Serif"/>
              <a:buChar char="•"/>
            </a:pPr>
            <a:r>
              <a:rPr lang="en-US">
                <a:cs typeface="Calibri"/>
              </a:rPr>
              <a:t>Roads and transportation</a:t>
            </a:r>
          </a:p>
          <a:p>
            <a:pPr marL="165518" indent="-165518">
              <a:buFont typeface="Arial,Sans-Serif"/>
              <a:buChar char="•"/>
            </a:pPr>
            <a:r>
              <a:rPr lang="en-US">
                <a:cs typeface="Calibri"/>
              </a:rPr>
              <a:t>CUP services, steam and chilled water</a:t>
            </a:r>
          </a:p>
          <a:p>
            <a:pPr marL="165518" indent="-165518">
              <a:buFont typeface="Arial,Sans-Serif"/>
              <a:buChar char="•"/>
            </a:pPr>
            <a:r>
              <a:rPr lang="en-US">
                <a:cs typeface="Calibri"/>
              </a:rPr>
              <a:t>Hospital partners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CB461-9178-47C4-B904-9434880F63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29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Jay will lead this discussion</a:t>
            </a:r>
          </a:p>
          <a:p>
            <a:pPr marL="165518" indent="-165518">
              <a:buFont typeface="Arial,Sans-Serif"/>
              <a:buChar char="•"/>
            </a:pPr>
            <a:r>
              <a:rPr lang="en-US"/>
              <a:t>Reliability of utilities, electricity, water, etc.</a:t>
            </a:r>
            <a:endParaRPr lang="en-US">
              <a:cs typeface="Calibri"/>
            </a:endParaRPr>
          </a:p>
          <a:p>
            <a:pPr marL="165518" indent="-165518">
              <a:buFont typeface="Arial,Sans-Serif"/>
              <a:buChar char="•"/>
            </a:pPr>
            <a:r>
              <a:rPr lang="en-US"/>
              <a:t>Roads and transportation</a:t>
            </a:r>
            <a:endParaRPr lang="en-US">
              <a:cs typeface="Calibri"/>
            </a:endParaRPr>
          </a:p>
          <a:p>
            <a:pPr marL="165518" indent="-165518">
              <a:buFont typeface="Arial,Sans-Serif"/>
              <a:buChar char="•"/>
            </a:pPr>
            <a:r>
              <a:rPr lang="en-US"/>
              <a:t>CUP services, steam and chilled water</a:t>
            </a:r>
            <a:endParaRPr lang="en-US">
              <a:cs typeface="Calibri"/>
            </a:endParaRPr>
          </a:p>
          <a:p>
            <a:pPr marL="165518" indent="-165518">
              <a:buFont typeface="Arial,Sans-Serif"/>
              <a:buChar char="•"/>
            </a:pPr>
            <a:r>
              <a:rPr lang="en-US"/>
              <a:t>Hospital partners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CB461-9178-47C4-B904-9434880F63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33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Jarrett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CB461-9178-47C4-B904-9434880F63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39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Jarrett</a:t>
            </a:r>
            <a:endParaRPr lang="en-US"/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CB461-9178-47C4-B904-9434880F63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55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Jarrett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CB461-9178-47C4-B904-9434880F63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9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Jarrett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CB461-9178-47C4-B904-9434880F63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295C7-4635-4F0D-8DF6-ADB900FFD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AF6C2D-9F57-47B9-B3AD-E089549C6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D733D-4517-40D5-8776-F29C7063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D74D-E89D-4646-B722-37606E0BA83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DE709-4A0A-4469-93FE-874E985A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85221-3931-46A9-8130-0D609C0F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5033-7A3F-4480-8F45-419EABDD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9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84A46-1263-4406-994D-72188847E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013D5-A2C4-46DE-8E1A-0687F816C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1F88F-019E-4541-BB2F-3D505522C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D74D-E89D-4646-B722-37606E0BA83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220FF-13C8-4EF2-B6C2-50C90EAD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96C72-D1B6-42D7-897C-BACB335C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5033-7A3F-4480-8F45-419EABDD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3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EEA1A5-53A6-4D9C-8736-32E90CA71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DFC778-BD53-4F15-AE71-DEC6028E3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41434-EB9A-4536-A371-E7D53EDD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D74D-E89D-4646-B722-37606E0BA83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85C4D-0826-4C74-8DF9-17388CB6B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1A468-9AD4-4E52-85F5-F0D70A8D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5033-7A3F-4480-8F45-419EABDD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4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E6203-7543-CE47-8A1E-A889E9113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089" y="620441"/>
            <a:ext cx="3744417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HEADING TEXT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FC070BE-1FEE-F04B-B456-3EF06CBAAE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089" y="2244845"/>
            <a:ext cx="3495182" cy="830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1pPr>
            <a:lvl2pPr marL="34290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We are a world-class medical destination at the forefront of transformative education, science, medicine, and healthcare.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45ACD58-D78E-8E48-9455-5C51433032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102" y="3610039"/>
            <a:ext cx="3495675" cy="2560637"/>
          </a:xfrm>
          <a:prstGeom prst="rect">
            <a:avLst/>
          </a:prstGeom>
        </p:spPr>
        <p:txBody>
          <a:bodyPr/>
          <a:lstStyle>
            <a:lvl1pPr marL="257175" marR="0" indent="-257175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CBB379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800" indent="0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700" indent="0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600" indent="0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/>
              <a:t>Bullet point</a:t>
            </a:r>
          </a:p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/>
              <a:t>Bullet point</a:t>
            </a:r>
          </a:p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/>
              <a:t>Bullet point</a:t>
            </a:r>
          </a:p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/>
              <a:t>Bullet point</a:t>
            </a:r>
          </a:p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/>
              <a:t>Bullet point</a:t>
            </a:r>
          </a:p>
          <a:p>
            <a:pPr lvl="0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23DA182-ED9A-0045-A9F8-B4FE7EBCB5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089" y="3256878"/>
            <a:ext cx="2025254" cy="330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4D301D-51D2-7B49-B36F-2D3B066FD32F}"/>
              </a:ext>
            </a:extLst>
          </p:cNvPr>
          <p:cNvSpPr/>
          <p:nvPr userDrawn="1"/>
        </p:nvSpPr>
        <p:spPr>
          <a:xfrm>
            <a:off x="1" y="555892"/>
            <a:ext cx="312644" cy="1219120"/>
          </a:xfrm>
          <a:prstGeom prst="rect">
            <a:avLst/>
          </a:prstGeom>
          <a:solidFill>
            <a:srgbClr val="CBB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BBB4CB9C-ACE6-C049-B0B7-CFE3862C2E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6916" y="2"/>
            <a:ext cx="4227085" cy="6857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INSERT</a:t>
            </a:r>
            <a:br>
              <a:rPr lang="en-US"/>
            </a:br>
            <a:r>
              <a:rPr lang="en-US"/>
              <a:t>PICTURE OR GRAPHIC</a:t>
            </a:r>
          </a:p>
        </p:txBody>
      </p:sp>
    </p:spTree>
    <p:extLst>
      <p:ext uri="{BB962C8B-B14F-4D97-AF65-F5344CB8AC3E}">
        <p14:creationId xmlns:p14="http://schemas.microsoft.com/office/powerpoint/2010/main" val="176566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9A193-833B-4678-BCEB-E4194EEE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FF88F-A3BD-43D5-A974-997830E20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A1849-FC22-483C-B271-3C5C2B1B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D74D-E89D-4646-B722-37606E0BA83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94004-F9A0-49DD-B5DA-3BD44D6D1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8FE8E-8505-4987-B794-1F2D8EFA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5033-7A3F-4480-8F45-419EABDD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9123-5478-4F1B-AF5F-E81CFF8E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2714F-11CD-4CA5-961C-3B748E3A9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2831C-4070-47FB-9F29-D05F2692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D74D-E89D-4646-B722-37606E0BA83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9A6C7-B416-480F-B838-5E2E459C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E2298-445E-4FE0-BD30-92BA5FB5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5033-7A3F-4480-8F45-419EABDD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5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DC70-6C0A-4F83-A60C-240FCB49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12296-2F9F-4A50-B08B-BA779151B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08585-C2EC-4D2F-A0D4-FE644FE2D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64381-45ED-464C-99B5-44FBC3539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D74D-E89D-4646-B722-37606E0BA83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87C90-C8A0-456A-BEE5-A3423710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9E0C1-5015-4A46-9E47-1E1F2868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5033-7A3F-4480-8F45-419EABDD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8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1FAA0-B5C9-479E-9037-FCD2144D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9B22A-5D50-4058-8B20-391041942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64DFA-15C8-4E72-8654-112995511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EA6191-4463-43CA-81E8-8F6900736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A14E3E-0ABC-43B8-9EE7-DF0488914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47C885-FDCF-4474-9CF7-632C6FF7A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D74D-E89D-4646-B722-37606E0BA83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F10F21-9C82-4542-9265-936E848C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463A3A-3430-40DC-B42D-43581323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5033-7A3F-4480-8F45-419EABDD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7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EBA0A-EFB3-41EF-8802-8B22164D4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7612FE-C0D8-4021-A714-ECD4A4F5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D74D-E89D-4646-B722-37606E0BA83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C75D4-96E1-4174-846D-50095B81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32EBF-91ED-4159-B6DC-6FCBBD1BD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5033-7A3F-4480-8F45-419EABDD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4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99CFD-9085-4103-862F-BD7CBBCA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D74D-E89D-4646-B722-37606E0BA83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25C89-6B61-4D42-AB2E-764DDB0D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BE133-F122-40BB-86CB-13B59A71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5033-7A3F-4480-8F45-419EABDD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0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671F3-573B-4CF3-8480-106A47EA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4ED77-D2D5-4184-A23E-D30827C15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C459D-C631-4E1B-A528-28D457783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4F031-4BAA-4C4C-9C7F-BFB7E0A1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D74D-E89D-4646-B722-37606E0BA83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3CADF-EA5E-4AA4-8155-E57BAD518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EA30E-6965-418C-8C83-F6FD4230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5033-7A3F-4480-8F45-419EABDD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67D6-B8DD-42B1-9819-CADB61FD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B888F-B6EF-49FB-B876-9CE660F59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041D8-CA33-4956-929B-23302B028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4C60D-2630-4D7F-9355-27FE31BE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D74D-E89D-4646-B722-37606E0BA83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DBDC8-48C7-4DD1-B7AE-0783D8BE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3B869-B6F2-4677-AFBB-825E0258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5033-7A3F-4480-8F45-419EABDD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6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095C68-2642-4EED-8389-4BAD22438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4AA29-B234-4AF2-BD7D-3F31D1DF1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68A9A-72F2-4987-935E-9A93CDD11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DD74D-E89D-4646-B722-37606E0BA83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EF515-13CA-4136-9558-3557AE34E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CAAD9-75DF-4A33-A6B9-EE2014B1F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A5033-7A3F-4480-8F45-419EABDDD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3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2.jpe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80" y="1285992"/>
            <a:ext cx="3169920" cy="17830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965" y="1294784"/>
            <a:ext cx="2682070" cy="17654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526" y="3133801"/>
            <a:ext cx="4838332" cy="2918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19800"/>
            <a:ext cx="9144000" cy="878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1560" y="3133182"/>
            <a:ext cx="2053330" cy="28802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92" y="3133800"/>
            <a:ext cx="2083506" cy="2900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59" y="6082366"/>
            <a:ext cx="3107223" cy="654794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73B008A4-E849-4E4C-AE2F-D4C3BB41777A}"/>
              </a:ext>
            </a:extLst>
          </p:cNvPr>
          <p:cNvSpPr txBox="1"/>
          <p:nvPr/>
        </p:nvSpPr>
        <p:spPr>
          <a:xfrm>
            <a:off x="645740" y="120840"/>
            <a:ext cx="7700892" cy="918200"/>
          </a:xfrm>
          <a:prstGeom prst="rect">
            <a:avLst/>
          </a:prstGeom>
          <a:noFill/>
        </p:spPr>
        <p:txBody>
          <a:bodyPr wrap="square" lIns="0" tIns="0" rIns="0" bIns="4572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altLang="zh-CN" sz="3200" b="1">
                <a:solidFill>
                  <a:srgbClr val="FFFFFF"/>
                </a:solidFill>
                <a:latin typeface="HelveticaNeueLT Std Thin"/>
                <a:ea typeface="等线"/>
                <a:cs typeface="HelveticaNeueLT Std Thin"/>
              </a:rPr>
              <a:t>Sustainability &amp; Resiliency on the </a:t>
            </a:r>
            <a:endParaRPr lang="en-US"/>
          </a:p>
          <a:p>
            <a:pPr algn="ctr">
              <a:lnSpc>
                <a:spcPts val="3400"/>
              </a:lnSpc>
            </a:pPr>
            <a:r>
              <a:rPr lang="en-US" altLang="zh-CN" sz="3200" b="1">
                <a:solidFill>
                  <a:srgbClr val="FFFFFF"/>
                </a:solidFill>
                <a:latin typeface="HelveticaNeueLT Std Thin"/>
                <a:ea typeface="等线"/>
                <a:cs typeface="HelveticaNeueLT Std Thin"/>
              </a:rPr>
              <a:t>CU Anschutz Medical Campus</a:t>
            </a:r>
            <a:endParaRPr lang="en-US"/>
          </a:p>
        </p:txBody>
      </p:sp>
      <p:pic>
        <p:nvPicPr>
          <p:cNvPr id="7" name="Picture 6" descr="A picture containing building, sky, outdoor, city&#10;&#10;Description automatically generated">
            <a:extLst>
              <a:ext uri="{FF2B5EF4-FFF2-40B4-BE49-F238E27FC236}">
                <a16:creationId xmlns:a16="http://schemas.microsoft.com/office/drawing/2014/main" id="{FA752F89-C748-4C19-A273-368C1C6FC2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9"/>
          <a:stretch/>
        </p:blipFill>
        <p:spPr>
          <a:xfrm>
            <a:off x="0" y="1288608"/>
            <a:ext cx="3169920" cy="1765496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AF673615-F4C4-4067-B13C-424CEB046843}"/>
              </a:ext>
            </a:extLst>
          </p:cNvPr>
          <p:cNvSpPr txBox="1">
            <a:spLocks/>
          </p:cNvSpPr>
          <p:nvPr/>
        </p:nvSpPr>
        <p:spPr>
          <a:xfrm>
            <a:off x="4485962" y="6203760"/>
            <a:ext cx="4558393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00">
              <a:solidFill>
                <a:schemeClr val="bg1"/>
              </a:solidFill>
              <a:latin typeface="HelveticaNeueLT Std Med Cn" panose="020B06060305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57327-6DFC-FD98-BE5B-B1C310FDE48D}"/>
              </a:ext>
            </a:extLst>
          </p:cNvPr>
          <p:cNvSpPr txBox="1"/>
          <p:nvPr/>
        </p:nvSpPr>
        <p:spPr>
          <a:xfrm>
            <a:off x="4740812" y="6082366"/>
            <a:ext cx="430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HelveticaNeueLT Std" panose="020B0604020202020204"/>
              </a:rPr>
              <a:t>Facilities Management &amp; Planning</a:t>
            </a:r>
          </a:p>
          <a:p>
            <a:r>
              <a:rPr lang="en-US" b="1">
                <a:solidFill>
                  <a:schemeClr val="bg1"/>
                </a:solidFill>
                <a:latin typeface="HelveticaNeueLT Std" panose="020B0604020202020204"/>
              </a:rPr>
              <a:t>April 24, 2024</a:t>
            </a:r>
          </a:p>
        </p:txBody>
      </p:sp>
    </p:spTree>
    <p:extLst>
      <p:ext uri="{BB962C8B-B14F-4D97-AF65-F5344CB8AC3E}">
        <p14:creationId xmlns:p14="http://schemas.microsoft.com/office/powerpoint/2010/main" val="270076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A7CCDF-F968-4602-8553-A5DF9AF80B1C}"/>
              </a:ext>
            </a:extLst>
          </p:cNvPr>
          <p:cNvSpPr/>
          <p:nvPr/>
        </p:nvSpPr>
        <p:spPr>
          <a:xfrm>
            <a:off x="0" y="-30116"/>
            <a:ext cx="9144000" cy="470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9D3835-2103-4114-AA98-126C91B68526}"/>
              </a:ext>
            </a:extLst>
          </p:cNvPr>
          <p:cNvSpPr/>
          <p:nvPr/>
        </p:nvSpPr>
        <p:spPr>
          <a:xfrm>
            <a:off x="0" y="6330020"/>
            <a:ext cx="9144000" cy="568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99675D-EBB1-424E-B981-D73DD00D0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1" y="6368396"/>
            <a:ext cx="2297348" cy="4298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B285A4-6505-4D44-8746-FD0AD0EF938B}"/>
              </a:ext>
            </a:extLst>
          </p:cNvPr>
          <p:cNvSpPr/>
          <p:nvPr/>
        </p:nvSpPr>
        <p:spPr>
          <a:xfrm>
            <a:off x="424393" y="1185753"/>
            <a:ext cx="8315195" cy="3980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buSzPct val="100000"/>
            </a:pP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HelveticaNeueLT Std Thin"/>
                <a:cs typeface="HelveticaNeueLT Std Thin"/>
              </a:rPr>
              <a:t>SB 23-016 </a:t>
            </a:r>
            <a:r>
              <a:rPr lang="en-US" altLang="zh-CN" sz="1400" b="1">
                <a:solidFill>
                  <a:schemeClr val="accent6">
                    <a:lumMod val="50000"/>
                  </a:schemeClr>
                </a:solidFill>
                <a:latin typeface="HelveticaNeueLT Std Thin"/>
                <a:cs typeface="HelveticaNeueLT Std Thin"/>
              </a:rPr>
              <a:t>(2023) </a:t>
            </a:r>
          </a:p>
          <a:p>
            <a:pPr>
              <a:spcAft>
                <a:spcPts val="500"/>
              </a:spcAft>
              <a:buSzPct val="100000"/>
            </a:pP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Helvetica LT Std Black" panose="020B0904030502020204" pitchFamily="34" charset="0"/>
                <a:cs typeface="HelveticaNeueLT Std Thin"/>
              </a:rPr>
              <a:t>Greenhouse Gas Emission Reduction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i="1">
                <a:solidFill>
                  <a:schemeClr val="tx1"/>
                </a:solidFill>
                <a:latin typeface="HelveticaNeueLT Std Lt" panose="020B0403020202020204" pitchFamily="34" charset="0"/>
              </a:rPr>
              <a:t>Concerning measures to promote reductions in greenhouse gas emissions in Colorado, and, in connection therewith, making an appropriation.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2400" i="1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anose="020B0403020202020204" pitchFamily="34" charset="0"/>
              </a:rPr>
              <a:t>Greenhouse gas (GHG) is measured in metric tons of carbon dioxide equivalent or MTCO2. This unit represents an amount of a GHG whose atmospheric impact has been standardized to that of one unit mass of carbon dioxide based on the global warming potential of the gas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05D9BA-928E-4057-BE60-787A1DF90AC3}"/>
              </a:ext>
            </a:extLst>
          </p:cNvPr>
          <p:cNvSpPr txBox="1"/>
          <p:nvPr/>
        </p:nvSpPr>
        <p:spPr>
          <a:xfrm>
            <a:off x="2782620" y="5650"/>
            <a:ext cx="3598742" cy="44242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3400"/>
              </a:lnSpc>
              <a:tabLst/>
            </a:pPr>
            <a:r>
              <a:rPr lang="en-US" altLang="zh-CN" sz="2400">
                <a:solidFill>
                  <a:srgbClr val="FFFFFF"/>
                </a:solidFill>
                <a:latin typeface="HelveticaNeueLT Std Thin"/>
                <a:cs typeface="HelveticaNeueLT Std Thin"/>
              </a:rPr>
              <a:t>Recent Colorado Legislation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661D13F-20F4-4D38-8839-2669C2DA23AF}"/>
              </a:ext>
            </a:extLst>
          </p:cNvPr>
          <p:cNvSpPr txBox="1">
            <a:spLocks/>
          </p:cNvSpPr>
          <p:nvPr/>
        </p:nvSpPr>
        <p:spPr>
          <a:xfrm>
            <a:off x="4485962" y="6330020"/>
            <a:ext cx="4558393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00">
              <a:solidFill>
                <a:schemeClr val="bg1"/>
              </a:solidFill>
              <a:latin typeface="HelveticaNeueLT Std Med Cn" panose="020B060603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55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A7CCDF-F968-4602-8553-A5DF9AF80B1C}"/>
              </a:ext>
            </a:extLst>
          </p:cNvPr>
          <p:cNvSpPr/>
          <p:nvPr/>
        </p:nvSpPr>
        <p:spPr>
          <a:xfrm>
            <a:off x="0" y="-30116"/>
            <a:ext cx="9144000" cy="470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0D4A1BC4-862E-46E5-8BFB-9997ADE39058}"/>
              </a:ext>
            </a:extLst>
          </p:cNvPr>
          <p:cNvSpPr txBox="1"/>
          <p:nvPr/>
        </p:nvSpPr>
        <p:spPr>
          <a:xfrm>
            <a:off x="1064195" y="5650"/>
            <a:ext cx="7035580" cy="44242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3400"/>
              </a:lnSpc>
              <a:tabLst/>
            </a:pPr>
            <a:r>
              <a:rPr lang="en-US" altLang="zh-CN" sz="2400">
                <a:solidFill>
                  <a:srgbClr val="FFFFFF"/>
                </a:solidFill>
                <a:latin typeface="HelveticaNeueLT Std Thin"/>
                <a:cs typeface="HelveticaNeueLT Std Thin"/>
              </a:rPr>
              <a:t>SB 23-016 </a:t>
            </a:r>
            <a:r>
              <a:rPr lang="en-US" altLang="zh-CN" sz="1200">
                <a:solidFill>
                  <a:srgbClr val="FFFFFF"/>
                </a:solidFill>
                <a:latin typeface="HelveticaNeueLT Std Thin"/>
                <a:cs typeface="HelveticaNeueLT Std Thin"/>
              </a:rPr>
              <a:t>(2023)  </a:t>
            </a:r>
            <a:r>
              <a:rPr lang="en-US" altLang="zh-CN" sz="2400">
                <a:solidFill>
                  <a:srgbClr val="FFFFFF"/>
                </a:solidFill>
                <a:latin typeface="HelveticaNeueLT Std Thin"/>
                <a:cs typeface="HelveticaNeueLT Std Thin"/>
              </a:rPr>
              <a:t>– Greenhouse Gas Emission Reduction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9D3835-2103-4114-AA98-126C91B68526}"/>
              </a:ext>
            </a:extLst>
          </p:cNvPr>
          <p:cNvSpPr/>
          <p:nvPr/>
        </p:nvSpPr>
        <p:spPr>
          <a:xfrm>
            <a:off x="0" y="6330020"/>
            <a:ext cx="9144000" cy="568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99675D-EBB1-424E-B981-D73DD00D0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1" y="6368396"/>
            <a:ext cx="2297348" cy="429873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B80B929-8496-4D87-8AB8-16DD6BC3782B}"/>
              </a:ext>
            </a:extLst>
          </p:cNvPr>
          <p:cNvSpPr txBox="1">
            <a:spLocks/>
          </p:cNvSpPr>
          <p:nvPr/>
        </p:nvSpPr>
        <p:spPr bwMode="auto">
          <a:xfrm>
            <a:off x="934114" y="1208842"/>
            <a:ext cx="7295741" cy="43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609598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ts val="1601"/>
              </a:spcAft>
              <a:buSzPct val="74000"/>
              <a:buFont typeface="Arial" panose="020B0604020202020204" pitchFamily="34" charset="0"/>
              <a:defRPr sz="1865" b="0" i="0" kern="1200">
                <a:solidFill>
                  <a:srgbClr val="595959"/>
                </a:solidFill>
                <a:latin typeface="HelveticaNeueLT Std" panose="020B0604020202020204" pitchFamily="34" charset="77"/>
                <a:ea typeface="Helvetica Neue Thin" panose="020B0403020202020204" pitchFamily="34" charset="0"/>
                <a:cs typeface="HelveticaNeueLT Std" panose="020B0604020202020204" pitchFamily="34" charset="77"/>
              </a:defRPr>
            </a:lvl1pPr>
            <a:lvl2pPr marL="190501" algn="l" defTabSz="609598" rtl="0" eaLnBrk="1" fontAlgn="base" hangingPunct="1">
              <a:lnSpc>
                <a:spcPct val="114000"/>
              </a:lnSpc>
              <a:spcBef>
                <a:spcPts val="267"/>
              </a:spcBef>
              <a:spcAft>
                <a:spcPts val="1601"/>
              </a:spcAft>
              <a:buSzPct val="74000"/>
              <a:buFont typeface="Arial" panose="020B0604020202020204" pitchFamily="34" charset="0"/>
              <a:defRPr sz="1601" b="0" i="0" kern="1200">
                <a:solidFill>
                  <a:srgbClr val="595959"/>
                </a:solidFill>
                <a:latin typeface="HelveticaNeueLT Std" panose="020B0604020202020204" pitchFamily="34" charset="77"/>
                <a:ea typeface="Helvetica Neue Thin" panose="020B0403020202020204" pitchFamily="34" charset="0"/>
                <a:cs typeface="HelveticaNeueLT Std" panose="020B0604020202020204" pitchFamily="34" charset="77"/>
              </a:defRPr>
            </a:lvl2pPr>
            <a:lvl3pPr marL="609598" algn="l" defTabSz="609598" rtl="0" eaLnBrk="1" fontAlgn="base" hangingPunct="1">
              <a:lnSpc>
                <a:spcPct val="114000"/>
              </a:lnSpc>
              <a:spcBef>
                <a:spcPts val="267"/>
              </a:spcBef>
              <a:spcAft>
                <a:spcPts val="1601"/>
              </a:spcAft>
              <a:buFont typeface="Arial" panose="020B0604020202020204" pitchFamily="34" charset="0"/>
              <a:defRPr sz="1467" b="0" i="0" kern="1200">
                <a:solidFill>
                  <a:srgbClr val="595959"/>
                </a:solidFill>
                <a:latin typeface="HelveticaNeueLT Std" panose="020B0604020202020204" pitchFamily="34" charset="77"/>
                <a:ea typeface="Helvetica Neue Thin" panose="020B0403020202020204" pitchFamily="34" charset="0"/>
                <a:cs typeface="HelveticaNeueLT Std" panose="020B0604020202020204" pitchFamily="34" charset="77"/>
              </a:defRPr>
            </a:lvl3pPr>
            <a:lvl4pPr marL="973664" algn="l" defTabSz="609598" rtl="0" eaLnBrk="1" fontAlgn="base" hangingPunct="1">
              <a:lnSpc>
                <a:spcPct val="114000"/>
              </a:lnSpc>
              <a:spcBef>
                <a:spcPts val="267"/>
              </a:spcBef>
              <a:spcAft>
                <a:spcPts val="1601"/>
              </a:spcAft>
              <a:buFont typeface="Arial" panose="020B0604020202020204" pitchFamily="34" charset="0"/>
              <a:defRPr sz="1333" b="0" i="0" kern="1200">
                <a:solidFill>
                  <a:srgbClr val="595959"/>
                </a:solidFill>
                <a:latin typeface="HelveticaNeueLT Std" panose="020B0604020202020204" pitchFamily="34" charset="77"/>
                <a:ea typeface="Helvetica Neue Thin" panose="020B0403020202020204" pitchFamily="34" charset="0"/>
                <a:cs typeface="HelveticaNeueLT Std" panose="020B0604020202020204" pitchFamily="34" charset="77"/>
              </a:defRPr>
            </a:lvl4pPr>
            <a:lvl5pPr marL="1219196" algn="l" defTabSz="609598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ts val="1601"/>
              </a:spcAft>
              <a:buFont typeface="Arial" panose="020B0604020202020204" pitchFamily="34" charset="0"/>
              <a:defRPr sz="1333" b="0" i="0" kern="1200">
                <a:solidFill>
                  <a:srgbClr val="595959"/>
                </a:solidFill>
                <a:latin typeface="HelveticaNeueLT Std" panose="020B0604020202020204" pitchFamily="34" charset="77"/>
                <a:ea typeface="Helvetica Neue Thin" panose="020B0403020202020204" pitchFamily="34" charset="0"/>
                <a:cs typeface="HelveticaNeueLT Std" panose="020B0604020202020204" pitchFamily="34" charset="77"/>
              </a:defRPr>
            </a:lvl5pPr>
            <a:lvl6pPr marL="3352788" indent="-304799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88" indent="-304799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84" indent="-304799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84" indent="-304799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HelveticaNeueLT Std" panose="020B0604020202020204" pitchFamily="34" charset="0"/>
              </a:rPr>
              <a:t>GHG EMISSIONS REDUCTION REQUIREMENTS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2000" b="1">
                <a:solidFill>
                  <a:schemeClr val="tx1"/>
                </a:solidFill>
                <a:latin typeface="HelveticaNeueLT Std" panose="020B0604020202020204" pitchFamily="34" charset="0"/>
              </a:rPr>
              <a:t>2006 Baseline:					112,039 MT/CO2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HelveticaNeueLT Std" panose="020B0604020202020204" pitchFamily="34" charset="0"/>
              </a:rPr>
              <a:t>2023 Actual:					64,687 MT/CO2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20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2000" b="1">
                <a:solidFill>
                  <a:schemeClr val="tx1"/>
                </a:solidFill>
                <a:latin typeface="HelveticaNeueLT Std" panose="020B0604020202020204" pitchFamily="34" charset="0"/>
              </a:rPr>
              <a:t>2025 Goal (26% reduction):		82,909 MT/CO2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2000" b="1">
                <a:solidFill>
                  <a:schemeClr val="tx1"/>
                </a:solidFill>
                <a:latin typeface="HelveticaNeueLT Std" panose="020B0604020202020204" pitchFamily="34" charset="0"/>
              </a:rPr>
              <a:t>2030 Goal (50% reduction):		56,020 MT/CO2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2000" b="1">
                <a:solidFill>
                  <a:schemeClr val="tx1"/>
                </a:solidFill>
                <a:latin typeface="HelveticaNeueLT Std" panose="020B0604020202020204" pitchFamily="34" charset="0"/>
              </a:rPr>
              <a:t>2035 Goal (65% reduction):		39,214 MT/CO2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2000" b="1">
                <a:solidFill>
                  <a:schemeClr val="tx1"/>
                </a:solidFill>
                <a:latin typeface="HelveticaNeueLT Std" panose="020B0604020202020204" pitchFamily="34" charset="0"/>
              </a:rPr>
              <a:t>2040 Goal (75% reduction):		28,010 MT/CO2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2000" b="1">
                <a:solidFill>
                  <a:schemeClr val="tx1"/>
                </a:solidFill>
                <a:latin typeface="HelveticaNeueLT Std" panose="020B0604020202020204" pitchFamily="34" charset="0"/>
              </a:rPr>
              <a:t>2045 Goal (90% reduction):		11,204 MT/CO2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2000" b="1">
                <a:solidFill>
                  <a:schemeClr val="tx1"/>
                </a:solidFill>
                <a:latin typeface="HelveticaNeueLT Std" panose="020B0604020202020204" pitchFamily="34" charset="0"/>
              </a:rPr>
              <a:t>2050 Goal (100% reduction):		0 MT/CO2</a:t>
            </a: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1800" b="1">
                <a:solidFill>
                  <a:schemeClr val="tx1"/>
                </a:solidFill>
                <a:latin typeface="HelveticaNeueLT Std" panose="020B0604020202020204" pitchFamily="34" charset="0"/>
              </a:rPr>
              <a:t>What is “EUI”?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EUI, or Energy Use Intensity, expresses a building’s energy use as a function of its size. EUI is expressed as energy per square foot per year.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618BA1-A1AB-43D5-923F-B1FB64925155}"/>
              </a:ext>
            </a:extLst>
          </p:cNvPr>
          <p:cNvSpPr/>
          <p:nvPr/>
        </p:nvSpPr>
        <p:spPr>
          <a:xfrm>
            <a:off x="934114" y="2372008"/>
            <a:ext cx="6381086" cy="3892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80777E9-2685-4358-B6D3-1BD85DAC0341}"/>
              </a:ext>
            </a:extLst>
          </p:cNvPr>
          <p:cNvSpPr txBox="1">
            <a:spLocks/>
          </p:cNvSpPr>
          <p:nvPr/>
        </p:nvSpPr>
        <p:spPr>
          <a:xfrm>
            <a:off x="4485962" y="6330020"/>
            <a:ext cx="4558393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00">
              <a:solidFill>
                <a:schemeClr val="bg1"/>
              </a:solidFill>
              <a:latin typeface="HelveticaNeueLT Std Med Cn" panose="020B060603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98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A7CCDF-F968-4602-8553-A5DF9AF80B1C}"/>
              </a:ext>
            </a:extLst>
          </p:cNvPr>
          <p:cNvSpPr/>
          <p:nvPr/>
        </p:nvSpPr>
        <p:spPr>
          <a:xfrm>
            <a:off x="0" y="-30116"/>
            <a:ext cx="9144000" cy="470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0D4A1BC4-862E-46E5-8BFB-9997ADE39058}"/>
              </a:ext>
            </a:extLst>
          </p:cNvPr>
          <p:cNvSpPr txBox="1"/>
          <p:nvPr/>
        </p:nvSpPr>
        <p:spPr>
          <a:xfrm>
            <a:off x="1742281" y="5650"/>
            <a:ext cx="5679440" cy="44242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3400"/>
              </a:lnSpc>
              <a:tabLst/>
            </a:pPr>
            <a:r>
              <a:rPr lang="en-US" altLang="zh-CN" sz="2400">
                <a:solidFill>
                  <a:srgbClr val="FFFFFF"/>
                </a:solidFill>
                <a:latin typeface="HelveticaNeueLT Std Thin"/>
                <a:cs typeface="HelveticaNeueLT Std Thin"/>
              </a:rPr>
              <a:t>CU ANSCHUTZ – Energy Master Plan (EMP)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9D3835-2103-4114-AA98-126C91B68526}"/>
              </a:ext>
            </a:extLst>
          </p:cNvPr>
          <p:cNvSpPr/>
          <p:nvPr/>
        </p:nvSpPr>
        <p:spPr>
          <a:xfrm>
            <a:off x="0" y="6330020"/>
            <a:ext cx="9144000" cy="568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99675D-EBB1-424E-B981-D73DD00D0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1" y="6368396"/>
            <a:ext cx="2297348" cy="429873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991C11C-88CC-4B00-A764-DB1644CC54B3}"/>
              </a:ext>
            </a:extLst>
          </p:cNvPr>
          <p:cNvSpPr txBox="1">
            <a:spLocks/>
          </p:cNvSpPr>
          <p:nvPr/>
        </p:nvSpPr>
        <p:spPr bwMode="auto">
          <a:xfrm>
            <a:off x="378647" y="1329793"/>
            <a:ext cx="4107315" cy="334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609598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ts val="1601"/>
              </a:spcAft>
              <a:buSzPct val="74000"/>
              <a:buFont typeface="Arial" panose="020B0604020202020204" pitchFamily="34" charset="0"/>
              <a:defRPr sz="1865" b="0" i="0" kern="1200">
                <a:solidFill>
                  <a:srgbClr val="595959"/>
                </a:solidFill>
                <a:latin typeface="HelveticaNeueLT Std" panose="020B0604020202020204" pitchFamily="34" charset="77"/>
                <a:ea typeface="Helvetica Neue Thin" panose="020B0403020202020204" pitchFamily="34" charset="0"/>
                <a:cs typeface="HelveticaNeueLT Std" panose="020B0604020202020204" pitchFamily="34" charset="77"/>
              </a:defRPr>
            </a:lvl1pPr>
            <a:lvl2pPr marL="190501" algn="l" defTabSz="609598" rtl="0" eaLnBrk="1" fontAlgn="base" hangingPunct="1">
              <a:lnSpc>
                <a:spcPct val="114000"/>
              </a:lnSpc>
              <a:spcBef>
                <a:spcPts val="267"/>
              </a:spcBef>
              <a:spcAft>
                <a:spcPts val="1601"/>
              </a:spcAft>
              <a:buSzPct val="74000"/>
              <a:buFont typeface="Arial" panose="020B0604020202020204" pitchFamily="34" charset="0"/>
              <a:defRPr sz="1601" b="0" i="0" kern="1200">
                <a:solidFill>
                  <a:srgbClr val="595959"/>
                </a:solidFill>
                <a:latin typeface="HelveticaNeueLT Std" panose="020B0604020202020204" pitchFamily="34" charset="77"/>
                <a:ea typeface="Helvetica Neue Thin" panose="020B0403020202020204" pitchFamily="34" charset="0"/>
                <a:cs typeface="HelveticaNeueLT Std" panose="020B0604020202020204" pitchFamily="34" charset="77"/>
              </a:defRPr>
            </a:lvl2pPr>
            <a:lvl3pPr marL="609598" algn="l" defTabSz="609598" rtl="0" eaLnBrk="1" fontAlgn="base" hangingPunct="1">
              <a:lnSpc>
                <a:spcPct val="114000"/>
              </a:lnSpc>
              <a:spcBef>
                <a:spcPts val="267"/>
              </a:spcBef>
              <a:spcAft>
                <a:spcPts val="1601"/>
              </a:spcAft>
              <a:buFont typeface="Arial" panose="020B0604020202020204" pitchFamily="34" charset="0"/>
              <a:defRPr sz="1467" b="0" i="0" kern="1200">
                <a:solidFill>
                  <a:srgbClr val="595959"/>
                </a:solidFill>
                <a:latin typeface="HelveticaNeueLT Std" panose="020B0604020202020204" pitchFamily="34" charset="77"/>
                <a:ea typeface="Helvetica Neue Thin" panose="020B0403020202020204" pitchFamily="34" charset="0"/>
                <a:cs typeface="HelveticaNeueLT Std" panose="020B0604020202020204" pitchFamily="34" charset="77"/>
              </a:defRPr>
            </a:lvl3pPr>
            <a:lvl4pPr marL="973664" algn="l" defTabSz="609598" rtl="0" eaLnBrk="1" fontAlgn="base" hangingPunct="1">
              <a:lnSpc>
                <a:spcPct val="114000"/>
              </a:lnSpc>
              <a:spcBef>
                <a:spcPts val="267"/>
              </a:spcBef>
              <a:spcAft>
                <a:spcPts val="1601"/>
              </a:spcAft>
              <a:buFont typeface="Arial" panose="020B0604020202020204" pitchFamily="34" charset="0"/>
              <a:defRPr sz="1333" b="0" i="0" kern="1200">
                <a:solidFill>
                  <a:srgbClr val="595959"/>
                </a:solidFill>
                <a:latin typeface="HelveticaNeueLT Std" panose="020B0604020202020204" pitchFamily="34" charset="77"/>
                <a:ea typeface="Helvetica Neue Thin" panose="020B0403020202020204" pitchFamily="34" charset="0"/>
                <a:cs typeface="HelveticaNeueLT Std" panose="020B0604020202020204" pitchFamily="34" charset="77"/>
              </a:defRPr>
            </a:lvl4pPr>
            <a:lvl5pPr marL="1219196" algn="l" defTabSz="609598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ts val="1601"/>
              </a:spcAft>
              <a:buFont typeface="Arial" panose="020B0604020202020204" pitchFamily="34" charset="0"/>
              <a:defRPr sz="1333" b="0" i="0" kern="1200">
                <a:solidFill>
                  <a:srgbClr val="595959"/>
                </a:solidFill>
                <a:latin typeface="HelveticaNeueLT Std" panose="020B0604020202020204" pitchFamily="34" charset="77"/>
                <a:ea typeface="Helvetica Neue Thin" panose="020B0403020202020204" pitchFamily="34" charset="0"/>
                <a:cs typeface="HelveticaNeueLT Std" panose="020B0604020202020204" pitchFamily="34" charset="77"/>
              </a:defRPr>
            </a:lvl5pPr>
            <a:lvl6pPr marL="3352788" indent="-304799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88" indent="-304799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84" indent="-304799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84" indent="-304799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2000" b="1">
                <a:solidFill>
                  <a:schemeClr val="tx1"/>
                </a:solidFill>
                <a:latin typeface="HelveticaNeueLT Std Lt Cn" panose="020B0406020202030204" pitchFamily="34" charset="0"/>
              </a:rPr>
              <a:t>The University of Colorado | Anschutz Medical Campus </a:t>
            </a:r>
            <a:r>
              <a:rPr lang="en-US" sz="2000" b="1">
                <a:solidFill>
                  <a:schemeClr val="tx1"/>
                </a:solidFill>
                <a:latin typeface="Helvetica LT Std Black" panose="020B0904030502020204" pitchFamily="34" charset="0"/>
              </a:rPr>
              <a:t>ENERGY MASTER PLAN</a:t>
            </a:r>
            <a:r>
              <a:rPr lang="en-US" sz="2000" b="1">
                <a:solidFill>
                  <a:schemeClr val="tx1"/>
                </a:solidFill>
                <a:latin typeface="HelveticaNeueLT Std Lt Cn" panose="020B0406020202030204" pitchFamily="34" charset="0"/>
              </a:rPr>
              <a:t>, when fully implemented, will provide the university with a financially sustainable energy program; providing specific guidance in achieving State legislated energy goals, reducing GHG emissions, EUI and potable water usage, while opening a path to full energy sustainability over time through the greening of the campus electricity supply.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1800" b="1">
                <a:solidFill>
                  <a:schemeClr val="tx1"/>
                </a:solidFill>
                <a:latin typeface="HelveticaNeueLT Std" panose="020B0604020202020204" pitchFamily="34" charset="0"/>
              </a:rPr>
              <a:t>What is “EUI”?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EUI, or Energy Use Intensity, expresses a building’s energy use as a function of its size. EUI is expressed as energy per square foot per year.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84D6AC-F447-4DC8-B1AE-203A950DD3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62" y="998144"/>
            <a:ext cx="4572000" cy="45720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9AD43FE4-89BA-4D45-9158-7D42A9A5D4CD}"/>
              </a:ext>
            </a:extLst>
          </p:cNvPr>
          <p:cNvSpPr txBox="1">
            <a:spLocks/>
          </p:cNvSpPr>
          <p:nvPr/>
        </p:nvSpPr>
        <p:spPr>
          <a:xfrm>
            <a:off x="4485962" y="6330020"/>
            <a:ext cx="4558393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00">
              <a:solidFill>
                <a:schemeClr val="bg1"/>
              </a:solidFill>
              <a:latin typeface="HelveticaNeueLT Std Med Cn" panose="020B060603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8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A7CCDF-F968-4602-8553-A5DF9AF80B1C}"/>
              </a:ext>
            </a:extLst>
          </p:cNvPr>
          <p:cNvSpPr/>
          <p:nvPr/>
        </p:nvSpPr>
        <p:spPr>
          <a:xfrm>
            <a:off x="0" y="-30116"/>
            <a:ext cx="9144000" cy="470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0D4A1BC4-862E-46E5-8BFB-9997ADE39058}"/>
              </a:ext>
            </a:extLst>
          </p:cNvPr>
          <p:cNvSpPr txBox="1"/>
          <p:nvPr/>
        </p:nvSpPr>
        <p:spPr>
          <a:xfrm>
            <a:off x="2829927" y="5650"/>
            <a:ext cx="3504164" cy="44242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3400"/>
              </a:lnSpc>
              <a:tabLst/>
            </a:pPr>
            <a:r>
              <a:rPr lang="en-US" altLang="zh-CN" sz="2400">
                <a:solidFill>
                  <a:srgbClr val="FFFFFF"/>
                </a:solidFill>
                <a:latin typeface="HelveticaNeueLT Std Thin"/>
                <a:cs typeface="HelveticaNeueLT Std Thin"/>
              </a:rPr>
              <a:t>Climate Action Plan Update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9D3835-2103-4114-AA98-126C91B68526}"/>
              </a:ext>
            </a:extLst>
          </p:cNvPr>
          <p:cNvSpPr/>
          <p:nvPr/>
        </p:nvSpPr>
        <p:spPr>
          <a:xfrm>
            <a:off x="0" y="6330020"/>
            <a:ext cx="9144000" cy="568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99675D-EBB1-424E-B981-D73DD00D0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1" y="6368396"/>
            <a:ext cx="2297348" cy="429873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FC3FCEC-E51A-42AA-B141-B61D5231C374}"/>
              </a:ext>
            </a:extLst>
          </p:cNvPr>
          <p:cNvSpPr txBox="1">
            <a:spLocks/>
          </p:cNvSpPr>
          <p:nvPr/>
        </p:nvSpPr>
        <p:spPr bwMode="auto">
          <a:xfrm>
            <a:off x="389108" y="793266"/>
            <a:ext cx="4039674" cy="334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609598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ts val="1601"/>
              </a:spcAft>
              <a:buSzPct val="74000"/>
              <a:buFont typeface="Arial" panose="020B0604020202020204" pitchFamily="34" charset="0"/>
              <a:defRPr sz="1865" b="0" i="0" kern="1200">
                <a:solidFill>
                  <a:srgbClr val="595959"/>
                </a:solidFill>
                <a:latin typeface="HelveticaNeueLT Std" panose="020B0604020202020204" pitchFamily="34" charset="77"/>
                <a:ea typeface="Helvetica Neue Thin" panose="020B0403020202020204" pitchFamily="34" charset="0"/>
                <a:cs typeface="HelveticaNeueLT Std" panose="020B0604020202020204" pitchFamily="34" charset="77"/>
              </a:defRPr>
            </a:lvl1pPr>
            <a:lvl2pPr marL="190501" algn="l" defTabSz="609598" rtl="0" eaLnBrk="1" fontAlgn="base" hangingPunct="1">
              <a:lnSpc>
                <a:spcPct val="114000"/>
              </a:lnSpc>
              <a:spcBef>
                <a:spcPts val="267"/>
              </a:spcBef>
              <a:spcAft>
                <a:spcPts val="1601"/>
              </a:spcAft>
              <a:buSzPct val="74000"/>
              <a:buFont typeface="Arial" panose="020B0604020202020204" pitchFamily="34" charset="0"/>
              <a:defRPr sz="1601" b="0" i="0" kern="1200">
                <a:solidFill>
                  <a:srgbClr val="595959"/>
                </a:solidFill>
                <a:latin typeface="HelveticaNeueLT Std" panose="020B0604020202020204" pitchFamily="34" charset="77"/>
                <a:ea typeface="Helvetica Neue Thin" panose="020B0403020202020204" pitchFamily="34" charset="0"/>
                <a:cs typeface="HelveticaNeueLT Std" panose="020B0604020202020204" pitchFamily="34" charset="77"/>
              </a:defRPr>
            </a:lvl2pPr>
            <a:lvl3pPr marL="609598" algn="l" defTabSz="609598" rtl="0" eaLnBrk="1" fontAlgn="base" hangingPunct="1">
              <a:lnSpc>
                <a:spcPct val="114000"/>
              </a:lnSpc>
              <a:spcBef>
                <a:spcPts val="267"/>
              </a:spcBef>
              <a:spcAft>
                <a:spcPts val="1601"/>
              </a:spcAft>
              <a:buFont typeface="Arial" panose="020B0604020202020204" pitchFamily="34" charset="0"/>
              <a:defRPr sz="1467" b="0" i="0" kern="1200">
                <a:solidFill>
                  <a:srgbClr val="595959"/>
                </a:solidFill>
                <a:latin typeface="HelveticaNeueLT Std" panose="020B0604020202020204" pitchFamily="34" charset="77"/>
                <a:ea typeface="Helvetica Neue Thin" panose="020B0403020202020204" pitchFamily="34" charset="0"/>
                <a:cs typeface="HelveticaNeueLT Std" panose="020B0604020202020204" pitchFamily="34" charset="77"/>
              </a:defRPr>
            </a:lvl3pPr>
            <a:lvl4pPr marL="973664" algn="l" defTabSz="609598" rtl="0" eaLnBrk="1" fontAlgn="base" hangingPunct="1">
              <a:lnSpc>
                <a:spcPct val="114000"/>
              </a:lnSpc>
              <a:spcBef>
                <a:spcPts val="267"/>
              </a:spcBef>
              <a:spcAft>
                <a:spcPts val="1601"/>
              </a:spcAft>
              <a:buFont typeface="Arial" panose="020B0604020202020204" pitchFamily="34" charset="0"/>
              <a:defRPr sz="1333" b="0" i="0" kern="1200">
                <a:solidFill>
                  <a:srgbClr val="595959"/>
                </a:solidFill>
                <a:latin typeface="HelveticaNeueLT Std" panose="020B0604020202020204" pitchFamily="34" charset="77"/>
                <a:ea typeface="Helvetica Neue Thin" panose="020B0403020202020204" pitchFamily="34" charset="0"/>
                <a:cs typeface="HelveticaNeueLT Std" panose="020B0604020202020204" pitchFamily="34" charset="77"/>
              </a:defRPr>
            </a:lvl4pPr>
            <a:lvl5pPr marL="1219196" algn="l" defTabSz="609598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ts val="1601"/>
              </a:spcAft>
              <a:buFont typeface="Arial" panose="020B0604020202020204" pitchFamily="34" charset="0"/>
              <a:defRPr sz="1333" b="0" i="0" kern="1200">
                <a:solidFill>
                  <a:srgbClr val="595959"/>
                </a:solidFill>
                <a:latin typeface="HelveticaNeueLT Std" panose="020B0604020202020204" pitchFamily="34" charset="77"/>
                <a:ea typeface="Helvetica Neue Thin" panose="020B0403020202020204" pitchFamily="34" charset="0"/>
                <a:cs typeface="HelveticaNeueLT Std" panose="020B0604020202020204" pitchFamily="34" charset="77"/>
              </a:defRPr>
            </a:lvl5pPr>
            <a:lvl6pPr marL="3352788" indent="-304799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88" indent="-304799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84" indent="-304799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84" indent="-304799" algn="l" defTabSz="609598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2000" b="1">
                <a:solidFill>
                  <a:schemeClr val="tx1"/>
                </a:solidFill>
                <a:latin typeface="Helvetica LT Std Black" panose="020B0904030502020204" pitchFamily="34" charset="0"/>
              </a:rPr>
              <a:t>CLIMATE ACTION PLAN: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2000" b="1">
                <a:solidFill>
                  <a:schemeClr val="tx1"/>
                </a:solidFill>
                <a:latin typeface="HelveticaNeueLT Std Lt Cn" panose="020B0406020202030204" pitchFamily="34" charset="0"/>
              </a:rPr>
              <a:t>a strategic framework for measuring, planning, and reducing greenhouse gas (GHG) emissions and related climatic impacts. (i.e. energy and water consumption, waste diversion, transportation, etc.)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2000" b="1">
                <a:solidFill>
                  <a:schemeClr val="tx1"/>
                </a:solidFill>
                <a:latin typeface="HelveticaNeueLT Std Lt Cn" panose="020B0406020202030204" pitchFamily="34" charset="0"/>
              </a:rPr>
              <a:t>Climate action plans, at a minimum, include an inventory of existing emissions, reduction goals or targets, and analyzed and prioritized reduction actions. Ideally, a climate action plan also includes an implementation strategy that identifies required resources and funding mechanisms.</a:t>
            </a: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1800" b="1">
                <a:solidFill>
                  <a:schemeClr val="tx1"/>
                </a:solidFill>
                <a:latin typeface="HelveticaNeueLT Std" panose="020B0604020202020204" pitchFamily="34" charset="0"/>
              </a:rPr>
              <a:t>What is “EUI”?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EUI, or Energy Use Intensity, expresses a building’s energy use as a function of its size. EUI is expressed as energy per square foot per year.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6FD722-7F70-49AD-B402-A8ADA61C2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19" y="646809"/>
            <a:ext cx="4198659" cy="543355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D0602BE-AAD4-436A-80B3-7B4708373B39}"/>
              </a:ext>
            </a:extLst>
          </p:cNvPr>
          <p:cNvSpPr txBox="1">
            <a:spLocks/>
          </p:cNvSpPr>
          <p:nvPr/>
        </p:nvSpPr>
        <p:spPr>
          <a:xfrm>
            <a:off x="4485962" y="6330020"/>
            <a:ext cx="4558393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00">
              <a:solidFill>
                <a:schemeClr val="bg1"/>
              </a:solidFill>
              <a:latin typeface="HelveticaNeueLT Std Med Cn" panose="020B060603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20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07D8D3F-D450-4AC4-94D5-35ABCC01C2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9" b="39381"/>
          <a:stretch/>
        </p:blipFill>
        <p:spPr>
          <a:xfrm>
            <a:off x="2806990" y="891703"/>
            <a:ext cx="5678044" cy="48707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A7CCDF-F968-4602-8553-A5DF9AF80B1C}"/>
              </a:ext>
            </a:extLst>
          </p:cNvPr>
          <p:cNvSpPr/>
          <p:nvPr/>
        </p:nvSpPr>
        <p:spPr>
          <a:xfrm>
            <a:off x="0" y="-30116"/>
            <a:ext cx="9144000" cy="470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0D4A1BC4-862E-46E5-8BFB-9997ADE39058}"/>
              </a:ext>
            </a:extLst>
          </p:cNvPr>
          <p:cNvSpPr txBox="1"/>
          <p:nvPr/>
        </p:nvSpPr>
        <p:spPr>
          <a:xfrm>
            <a:off x="1924713" y="5650"/>
            <a:ext cx="5314596" cy="44242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3400"/>
              </a:lnSpc>
              <a:tabLst/>
            </a:pPr>
            <a:r>
              <a:rPr lang="en-US" altLang="zh-CN" sz="2400">
                <a:solidFill>
                  <a:srgbClr val="FFFFFF"/>
                </a:solidFill>
                <a:latin typeface="HelveticaNeueLT Std Thin"/>
                <a:cs typeface="HelveticaNeueLT Std Thin"/>
              </a:rPr>
              <a:t>SUSTAINABILITY COUNCIL STRUCTURE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9D3835-2103-4114-AA98-126C91B68526}"/>
              </a:ext>
            </a:extLst>
          </p:cNvPr>
          <p:cNvSpPr/>
          <p:nvPr/>
        </p:nvSpPr>
        <p:spPr>
          <a:xfrm>
            <a:off x="10011" y="6312555"/>
            <a:ext cx="9144000" cy="568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99675D-EBB1-424E-B981-D73DD00D0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1" y="6368396"/>
            <a:ext cx="2297348" cy="4298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4754FC-26BB-4C6B-BCB4-88B61002EA13}"/>
              </a:ext>
            </a:extLst>
          </p:cNvPr>
          <p:cNvSpPr/>
          <p:nvPr/>
        </p:nvSpPr>
        <p:spPr>
          <a:xfrm>
            <a:off x="3811509" y="796705"/>
            <a:ext cx="334978" cy="787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5CF926-4E60-4BC8-91A3-430520D32ED2}"/>
              </a:ext>
            </a:extLst>
          </p:cNvPr>
          <p:cNvSpPr/>
          <p:nvPr/>
        </p:nvSpPr>
        <p:spPr>
          <a:xfrm>
            <a:off x="7254232" y="796704"/>
            <a:ext cx="334978" cy="787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CF90A7-F28A-4BAA-8CD0-FC91B5F01A81}"/>
              </a:ext>
            </a:extLst>
          </p:cNvPr>
          <p:cNvSpPr/>
          <p:nvPr/>
        </p:nvSpPr>
        <p:spPr>
          <a:xfrm>
            <a:off x="3811509" y="4818092"/>
            <a:ext cx="334978" cy="1053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6FA6A7-81D5-41F1-AC93-A3F68D2DFE02}"/>
              </a:ext>
            </a:extLst>
          </p:cNvPr>
          <p:cNvSpPr/>
          <p:nvPr/>
        </p:nvSpPr>
        <p:spPr>
          <a:xfrm>
            <a:off x="7254232" y="4913248"/>
            <a:ext cx="334978" cy="1053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1D38A3-F8C9-4086-947C-79DFC87696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4" y="440530"/>
            <a:ext cx="2269106" cy="5889490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90576E6F-4271-4590-9F52-F0DA6278376D}"/>
              </a:ext>
            </a:extLst>
          </p:cNvPr>
          <p:cNvSpPr txBox="1">
            <a:spLocks/>
          </p:cNvSpPr>
          <p:nvPr/>
        </p:nvSpPr>
        <p:spPr>
          <a:xfrm>
            <a:off x="4485962" y="6330020"/>
            <a:ext cx="4558393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00">
              <a:solidFill>
                <a:schemeClr val="bg1"/>
              </a:solidFill>
              <a:latin typeface="HelveticaNeueLT Std Med Cn" panose="020B060603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27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C1135E1-B18D-4135-B94C-D306C70D96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41" b="1869"/>
          <a:stretch/>
        </p:blipFill>
        <p:spPr>
          <a:xfrm>
            <a:off x="2806990" y="715224"/>
            <a:ext cx="5678044" cy="53777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A7CCDF-F968-4602-8553-A5DF9AF80B1C}"/>
              </a:ext>
            </a:extLst>
          </p:cNvPr>
          <p:cNvSpPr/>
          <p:nvPr/>
        </p:nvSpPr>
        <p:spPr>
          <a:xfrm>
            <a:off x="0" y="-30116"/>
            <a:ext cx="9144000" cy="470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9D3835-2103-4114-AA98-126C91B68526}"/>
              </a:ext>
            </a:extLst>
          </p:cNvPr>
          <p:cNvSpPr/>
          <p:nvPr/>
        </p:nvSpPr>
        <p:spPr>
          <a:xfrm>
            <a:off x="0" y="6330020"/>
            <a:ext cx="9144000" cy="568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99675D-EBB1-424E-B981-D73DD00D0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1" y="6368396"/>
            <a:ext cx="2297348" cy="4298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7F85F1-E427-4037-A8FC-34C1B50BC9D8}"/>
              </a:ext>
            </a:extLst>
          </p:cNvPr>
          <p:cNvSpPr/>
          <p:nvPr/>
        </p:nvSpPr>
        <p:spPr>
          <a:xfrm>
            <a:off x="3802455" y="525101"/>
            <a:ext cx="398353" cy="442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9F264-C42A-4DFF-A883-59F452AF1C08}"/>
              </a:ext>
            </a:extLst>
          </p:cNvPr>
          <p:cNvSpPr/>
          <p:nvPr/>
        </p:nvSpPr>
        <p:spPr>
          <a:xfrm>
            <a:off x="7222544" y="571471"/>
            <a:ext cx="398353" cy="442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52986D7B-D5D5-4A31-946E-2BFAF2C67CB6}"/>
              </a:ext>
            </a:extLst>
          </p:cNvPr>
          <p:cNvSpPr txBox="1"/>
          <p:nvPr/>
        </p:nvSpPr>
        <p:spPr>
          <a:xfrm>
            <a:off x="1924713" y="5650"/>
            <a:ext cx="5314596" cy="44242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3400"/>
              </a:lnSpc>
              <a:tabLst/>
            </a:pPr>
            <a:r>
              <a:rPr lang="en-US" altLang="zh-CN" sz="2400">
                <a:solidFill>
                  <a:srgbClr val="FFFFFF"/>
                </a:solidFill>
                <a:latin typeface="HelveticaNeueLT Std Thin"/>
                <a:cs typeface="HelveticaNeueLT Std Thin"/>
              </a:rPr>
              <a:t>SUSTAINABILITY COUNCIL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DC674-2F15-472B-B29F-C4044ADFF0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4" y="440530"/>
            <a:ext cx="2269106" cy="5889490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DBBE243A-B12F-499D-9A94-D49D9B4CEE4D}"/>
              </a:ext>
            </a:extLst>
          </p:cNvPr>
          <p:cNvSpPr txBox="1">
            <a:spLocks/>
          </p:cNvSpPr>
          <p:nvPr/>
        </p:nvSpPr>
        <p:spPr>
          <a:xfrm>
            <a:off x="4485962" y="6330020"/>
            <a:ext cx="4558393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00">
              <a:solidFill>
                <a:schemeClr val="bg1"/>
              </a:solidFill>
              <a:latin typeface="HelveticaNeueLT Std Med Cn" panose="020B060603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91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2FEF8D5-8CB2-4D5C-B429-1E35A2976D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93" b="72292"/>
          <a:stretch/>
        </p:blipFill>
        <p:spPr>
          <a:xfrm>
            <a:off x="2219824" y="340450"/>
            <a:ext cx="6743050" cy="53382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A7CCDF-F968-4602-8553-A5DF9AF80B1C}"/>
              </a:ext>
            </a:extLst>
          </p:cNvPr>
          <p:cNvSpPr/>
          <p:nvPr/>
        </p:nvSpPr>
        <p:spPr>
          <a:xfrm>
            <a:off x="0" y="-30116"/>
            <a:ext cx="9144000" cy="470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9D3835-2103-4114-AA98-126C91B68526}"/>
              </a:ext>
            </a:extLst>
          </p:cNvPr>
          <p:cNvSpPr/>
          <p:nvPr/>
        </p:nvSpPr>
        <p:spPr>
          <a:xfrm>
            <a:off x="0" y="6330020"/>
            <a:ext cx="9144000" cy="568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99675D-EBB1-424E-B981-D73DD00D0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1" y="6368396"/>
            <a:ext cx="2297348" cy="4298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C8C811-6C78-4231-8E10-21788A0781BD}"/>
              </a:ext>
            </a:extLst>
          </p:cNvPr>
          <p:cNvSpPr/>
          <p:nvPr/>
        </p:nvSpPr>
        <p:spPr>
          <a:xfrm>
            <a:off x="3223034" y="4632754"/>
            <a:ext cx="914400" cy="126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F71DA0-42EF-4296-8B28-A95627CE59ED}"/>
              </a:ext>
            </a:extLst>
          </p:cNvPr>
          <p:cNvSpPr/>
          <p:nvPr/>
        </p:nvSpPr>
        <p:spPr>
          <a:xfrm>
            <a:off x="7069247" y="4738651"/>
            <a:ext cx="914400" cy="1073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410E7CFE-7992-426E-A5E9-8EBB4D92669F}"/>
              </a:ext>
            </a:extLst>
          </p:cNvPr>
          <p:cNvSpPr txBox="1"/>
          <p:nvPr/>
        </p:nvSpPr>
        <p:spPr>
          <a:xfrm>
            <a:off x="1924713" y="5650"/>
            <a:ext cx="5314596" cy="44242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3400"/>
              </a:lnSpc>
              <a:tabLst/>
            </a:pPr>
            <a:r>
              <a:rPr lang="en-US" altLang="zh-CN" sz="2400">
                <a:solidFill>
                  <a:srgbClr val="FFFFFF"/>
                </a:solidFill>
                <a:latin typeface="HelveticaNeueLT Std Thin"/>
                <a:cs typeface="HelveticaNeueLT Std Thin"/>
              </a:rPr>
              <a:t>SUSTAINABILITY COUNCIL STRUCTURE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A31054-486B-4CDB-B003-F3233A256B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4" y="440530"/>
            <a:ext cx="2269106" cy="5889490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CABB104B-64C8-4C23-AC86-B2303A7955E7}"/>
              </a:ext>
            </a:extLst>
          </p:cNvPr>
          <p:cNvSpPr txBox="1">
            <a:spLocks/>
          </p:cNvSpPr>
          <p:nvPr/>
        </p:nvSpPr>
        <p:spPr>
          <a:xfrm>
            <a:off x="4485962" y="6330020"/>
            <a:ext cx="4558393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00">
              <a:solidFill>
                <a:schemeClr val="bg1"/>
              </a:solidFill>
              <a:latin typeface="HelveticaNeueLT Std Med Cn" panose="020B060603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1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2F85D56-FB47-4A3D-9069-1CA8A85B4F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t="82" r="1090" b="959"/>
          <a:stretch/>
        </p:blipFill>
        <p:spPr>
          <a:xfrm>
            <a:off x="99643" y="484066"/>
            <a:ext cx="8944711" cy="58386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A7CCDF-F968-4602-8553-A5DF9AF80B1C}"/>
              </a:ext>
            </a:extLst>
          </p:cNvPr>
          <p:cNvSpPr/>
          <p:nvPr/>
        </p:nvSpPr>
        <p:spPr>
          <a:xfrm>
            <a:off x="0" y="-30116"/>
            <a:ext cx="9144000" cy="470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9D3835-2103-4114-AA98-126C91B68526}"/>
              </a:ext>
            </a:extLst>
          </p:cNvPr>
          <p:cNvSpPr/>
          <p:nvPr/>
        </p:nvSpPr>
        <p:spPr>
          <a:xfrm>
            <a:off x="0" y="6330020"/>
            <a:ext cx="9144000" cy="568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99675D-EBB1-424E-B981-D73DD00D0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1" y="6368396"/>
            <a:ext cx="2297348" cy="42987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BE0652-5466-4652-A6B2-01F2BB36D5F2}"/>
              </a:ext>
            </a:extLst>
          </p:cNvPr>
          <p:cNvSpPr/>
          <p:nvPr/>
        </p:nvSpPr>
        <p:spPr>
          <a:xfrm>
            <a:off x="99644" y="448079"/>
            <a:ext cx="894471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D73136-FD0B-4161-8CC2-6D8F386A9735}"/>
              </a:ext>
            </a:extLst>
          </p:cNvPr>
          <p:cNvSpPr txBox="1"/>
          <p:nvPr/>
        </p:nvSpPr>
        <p:spPr>
          <a:xfrm>
            <a:off x="3527843" y="986321"/>
            <a:ext cx="187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HelveticaNeueLT Std Thin Cn" panose="020B0406020202030204" pitchFamily="34" charset="0"/>
              </a:rPr>
              <a:t>How We Build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82A7F-04E4-441C-9A5A-9B0D8B00BCF4}"/>
              </a:ext>
            </a:extLst>
          </p:cNvPr>
          <p:cNvSpPr txBox="1"/>
          <p:nvPr/>
        </p:nvSpPr>
        <p:spPr>
          <a:xfrm>
            <a:off x="1963790" y="2868872"/>
            <a:ext cx="1904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HelveticaNeueLT Std Thin Cn" panose="020B0406020202030204" pitchFamily="34" charset="0"/>
              </a:rPr>
              <a:t>How We Operate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5A60DD-81A8-4AEC-B94B-C7A4E495425C}"/>
              </a:ext>
            </a:extLst>
          </p:cNvPr>
          <p:cNvSpPr txBox="1"/>
          <p:nvPr/>
        </p:nvSpPr>
        <p:spPr>
          <a:xfrm>
            <a:off x="5528603" y="2919557"/>
            <a:ext cx="1651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>
                <a:latin typeface="HelveticaNeueLT Std Thin Cn" panose="020B0406020202030204" pitchFamily="34" charset="0"/>
              </a:rPr>
              <a:t>How We Maintain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DAB069-49C3-46D3-B5A4-472C8097BEDB}"/>
              </a:ext>
            </a:extLst>
          </p:cNvPr>
          <p:cNvSpPr txBox="1"/>
          <p:nvPr/>
        </p:nvSpPr>
        <p:spPr>
          <a:xfrm>
            <a:off x="3497084" y="4811226"/>
            <a:ext cx="216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HelveticaNeueLT Std Thin Cn" panose="020B0406020202030204" pitchFamily="34" charset="0"/>
              </a:rPr>
              <a:t>How We Power</a:t>
            </a: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02E90C0A-2CE8-42F7-A076-FA9D852EF01B}"/>
              </a:ext>
            </a:extLst>
          </p:cNvPr>
          <p:cNvSpPr txBox="1"/>
          <p:nvPr/>
        </p:nvSpPr>
        <p:spPr>
          <a:xfrm>
            <a:off x="3235500" y="5650"/>
            <a:ext cx="2693045" cy="44242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3400"/>
              </a:lnSpc>
              <a:tabLst/>
            </a:pPr>
            <a:r>
              <a:rPr lang="en-US" altLang="zh-CN" sz="2400">
                <a:solidFill>
                  <a:srgbClr val="FFFFFF"/>
                </a:solidFill>
                <a:latin typeface="HelveticaNeueLT Std Thin"/>
                <a:cs typeface="HelveticaNeueLT Std Thin"/>
              </a:rPr>
              <a:t>Sustainability Council</a:t>
            </a:r>
          </a:p>
        </p:txBody>
      </p:sp>
      <p:pic>
        <p:nvPicPr>
          <p:cNvPr id="26" name="Picture 2" descr="Building construction cartoon Royalty Free Vector Image">
            <a:extLst>
              <a:ext uri="{FF2B5EF4-FFF2-40B4-BE49-F238E27FC236}">
                <a16:creationId xmlns:a16="http://schemas.microsoft.com/office/drawing/2014/main" id="{B691DF65-3F53-4107-8608-DC9A54FE5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7"/>
          <a:stretch/>
        </p:blipFill>
        <p:spPr bwMode="auto">
          <a:xfrm>
            <a:off x="5182774" y="610845"/>
            <a:ext cx="968372" cy="9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Image result for workers cartoon">
            <a:extLst>
              <a:ext uri="{FF2B5EF4-FFF2-40B4-BE49-F238E27FC236}">
                <a16:creationId xmlns:a16="http://schemas.microsoft.com/office/drawing/2014/main" id="{87A5B46E-2810-4360-8EF0-308A58A32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6"/>
          <a:stretch/>
        </p:blipFill>
        <p:spPr bwMode="auto">
          <a:xfrm>
            <a:off x="6536516" y="3814263"/>
            <a:ext cx="953205" cy="95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mage result for Solar Power Plant Cartoon">
            <a:extLst>
              <a:ext uri="{FF2B5EF4-FFF2-40B4-BE49-F238E27FC236}">
                <a16:creationId xmlns:a16="http://schemas.microsoft.com/office/drawing/2014/main" id="{1989EE2B-3123-4519-BB0C-44C5B2D6F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8"/>
          <a:stretch/>
        </p:blipFill>
        <p:spPr bwMode="auto">
          <a:xfrm>
            <a:off x="2495346" y="5258030"/>
            <a:ext cx="1032497" cy="94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Bus Coach Royalty-free Clip Art - Public Bus Transparent Background ...">
            <a:extLst>
              <a:ext uri="{FF2B5EF4-FFF2-40B4-BE49-F238E27FC236}">
                <a16:creationId xmlns:a16="http://schemas.microsoft.com/office/drawing/2014/main" id="{66888DA4-C900-450E-BA87-C194BA658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65" y="2927723"/>
            <a:ext cx="891564" cy="86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Reduce Reuse Recycle Clipart - ClipArt Best">
            <a:extLst>
              <a:ext uri="{FF2B5EF4-FFF2-40B4-BE49-F238E27FC236}">
                <a16:creationId xmlns:a16="http://schemas.microsoft.com/office/drawing/2014/main" id="{D0E15E5A-411C-469B-A657-19ECE928D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377" y="3858179"/>
            <a:ext cx="517938" cy="52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Image result for green labs cartoon">
            <a:extLst>
              <a:ext uri="{FF2B5EF4-FFF2-40B4-BE49-F238E27FC236}">
                <a16:creationId xmlns:a16="http://schemas.microsoft.com/office/drawing/2014/main" id="{BF6D9094-778A-430E-B0EC-948FCCE30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15" y="2451329"/>
            <a:ext cx="464900" cy="46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ubtitle 2">
            <a:extLst>
              <a:ext uri="{FF2B5EF4-FFF2-40B4-BE49-F238E27FC236}">
                <a16:creationId xmlns:a16="http://schemas.microsoft.com/office/drawing/2014/main" id="{2F382C56-4D28-4A8C-BBA7-2543FAB895A9}"/>
              </a:ext>
            </a:extLst>
          </p:cNvPr>
          <p:cNvSpPr txBox="1">
            <a:spLocks/>
          </p:cNvSpPr>
          <p:nvPr/>
        </p:nvSpPr>
        <p:spPr>
          <a:xfrm>
            <a:off x="4485962" y="6330020"/>
            <a:ext cx="4558393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00">
              <a:solidFill>
                <a:schemeClr val="bg1"/>
              </a:solidFill>
              <a:latin typeface="HelveticaNeueLT Std Med Cn" panose="020B060603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22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E2A268-5A31-485E-A596-6DB6701C5D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" r="2674"/>
          <a:stretch/>
        </p:blipFill>
        <p:spPr>
          <a:xfrm>
            <a:off x="199288" y="478958"/>
            <a:ext cx="8700268" cy="59000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A7CCDF-F968-4602-8553-A5DF9AF80B1C}"/>
              </a:ext>
            </a:extLst>
          </p:cNvPr>
          <p:cNvSpPr/>
          <p:nvPr/>
        </p:nvSpPr>
        <p:spPr>
          <a:xfrm>
            <a:off x="0" y="-30116"/>
            <a:ext cx="9144000" cy="470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9D3835-2103-4114-AA98-126C91B68526}"/>
              </a:ext>
            </a:extLst>
          </p:cNvPr>
          <p:cNvSpPr/>
          <p:nvPr/>
        </p:nvSpPr>
        <p:spPr>
          <a:xfrm>
            <a:off x="0" y="6330020"/>
            <a:ext cx="9144000" cy="568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99675D-EBB1-424E-B981-D73DD00D0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1" y="6368396"/>
            <a:ext cx="2297348" cy="42987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BE0652-5466-4652-A6B2-01F2BB36D5F2}"/>
              </a:ext>
            </a:extLst>
          </p:cNvPr>
          <p:cNvSpPr/>
          <p:nvPr/>
        </p:nvSpPr>
        <p:spPr>
          <a:xfrm>
            <a:off x="99644" y="448079"/>
            <a:ext cx="894471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BEF9B2-67F1-4787-860D-484650D890D3}"/>
              </a:ext>
            </a:extLst>
          </p:cNvPr>
          <p:cNvSpPr txBox="1"/>
          <p:nvPr/>
        </p:nvSpPr>
        <p:spPr>
          <a:xfrm>
            <a:off x="2979697" y="2600444"/>
            <a:ext cx="2938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HelveticaNeueLT Std Thin Cn" panose="020B0406020202030204" pitchFamily="34" charset="0"/>
              </a:rPr>
              <a:t>How We Communicate &amp; Educate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29842ABD-F934-416C-8DA2-9F38FB101C43}"/>
              </a:ext>
            </a:extLst>
          </p:cNvPr>
          <p:cNvSpPr txBox="1"/>
          <p:nvPr/>
        </p:nvSpPr>
        <p:spPr>
          <a:xfrm>
            <a:off x="3235500" y="5650"/>
            <a:ext cx="2693045" cy="44242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3400"/>
              </a:lnSpc>
              <a:tabLst/>
            </a:pPr>
            <a:r>
              <a:rPr lang="en-US" altLang="zh-CN" sz="2400">
                <a:solidFill>
                  <a:srgbClr val="FFFFFF"/>
                </a:solidFill>
                <a:latin typeface="HelveticaNeueLT Std Thin"/>
                <a:cs typeface="HelveticaNeueLT Std Thin"/>
              </a:rPr>
              <a:t>Sustainability Council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CD1DE98A-F647-4D8D-A83D-28929C4FB64B}"/>
              </a:ext>
            </a:extLst>
          </p:cNvPr>
          <p:cNvSpPr txBox="1">
            <a:spLocks/>
          </p:cNvSpPr>
          <p:nvPr/>
        </p:nvSpPr>
        <p:spPr>
          <a:xfrm>
            <a:off x="4485962" y="6330020"/>
            <a:ext cx="4558393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00">
              <a:solidFill>
                <a:schemeClr val="bg1"/>
              </a:solidFill>
              <a:latin typeface="HelveticaNeueLT Std Med Cn" panose="020B0606030502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E20B82-D6D7-4DFB-BEED-65FBF20574AF}"/>
              </a:ext>
            </a:extLst>
          </p:cNvPr>
          <p:cNvSpPr txBox="1"/>
          <p:nvPr/>
        </p:nvSpPr>
        <p:spPr>
          <a:xfrm>
            <a:off x="4140239" y="1042068"/>
            <a:ext cx="190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HelveticaNeueLT Std Thin Cn" panose="020B0406020202030204" pitchFamily="34" charset="0"/>
              </a:rPr>
              <a:t>Build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BAC25D-6B95-4FEE-BFA0-B927710D34AD}"/>
              </a:ext>
            </a:extLst>
          </p:cNvPr>
          <p:cNvSpPr txBox="1"/>
          <p:nvPr/>
        </p:nvSpPr>
        <p:spPr>
          <a:xfrm>
            <a:off x="1729455" y="3114393"/>
            <a:ext cx="190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HelveticaNeueLT Std Thin Cn" panose="020B0406020202030204" pitchFamily="34" charset="0"/>
              </a:rPr>
              <a:t>Operate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64CAC9-86FF-4DE0-8556-0ADC2CACA0B9}"/>
              </a:ext>
            </a:extLst>
          </p:cNvPr>
          <p:cNvSpPr txBox="1"/>
          <p:nvPr/>
        </p:nvSpPr>
        <p:spPr>
          <a:xfrm>
            <a:off x="5835613" y="3108461"/>
            <a:ext cx="1426021" cy="473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latin typeface="HelveticaNeueLT Std Thin Cn" panose="020B0406020202030204" pitchFamily="34" charset="0"/>
              </a:rPr>
              <a:t>Maintain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2ADCD3-0ED1-45FF-BBFE-1D00ED5C3C79}"/>
              </a:ext>
            </a:extLst>
          </p:cNvPr>
          <p:cNvSpPr txBox="1"/>
          <p:nvPr/>
        </p:nvSpPr>
        <p:spPr>
          <a:xfrm>
            <a:off x="4112720" y="5258347"/>
            <a:ext cx="216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HelveticaNeueLT Std Thin Cn" panose="020B0406020202030204" pitchFamily="34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359084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95461" y="354570"/>
            <a:ext cx="637540" cy="7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5C820E-AB2B-4DE2-B8B7-F96C3C15FE2A}"/>
              </a:ext>
            </a:extLst>
          </p:cNvPr>
          <p:cNvSpPr/>
          <p:nvPr/>
        </p:nvSpPr>
        <p:spPr>
          <a:xfrm>
            <a:off x="0" y="-30116"/>
            <a:ext cx="9144000" cy="830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CA0826-E688-4A08-9979-CB71EC109621}"/>
              </a:ext>
            </a:extLst>
          </p:cNvPr>
          <p:cNvSpPr/>
          <p:nvPr/>
        </p:nvSpPr>
        <p:spPr>
          <a:xfrm>
            <a:off x="0" y="6330020"/>
            <a:ext cx="9144000" cy="568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196B2B-654E-4638-92BD-0C88660197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1" y="6368396"/>
            <a:ext cx="2297348" cy="429873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D4052591-DA03-4BBE-9224-FCDA3BD7E8DB}"/>
              </a:ext>
            </a:extLst>
          </p:cNvPr>
          <p:cNvSpPr txBox="1">
            <a:spLocks/>
          </p:cNvSpPr>
          <p:nvPr/>
        </p:nvSpPr>
        <p:spPr>
          <a:xfrm>
            <a:off x="4485962" y="6330020"/>
            <a:ext cx="4558393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00">
              <a:solidFill>
                <a:schemeClr val="bg1"/>
              </a:solidFill>
              <a:latin typeface="HelveticaNeueLT Std Med Cn" panose="020B0606030502030204" pitchFamily="34" charset="0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9D92256D-34FB-481A-A070-D27E26691226}"/>
              </a:ext>
            </a:extLst>
          </p:cNvPr>
          <p:cNvSpPr txBox="1"/>
          <p:nvPr/>
        </p:nvSpPr>
        <p:spPr>
          <a:xfrm>
            <a:off x="1097280" y="225083"/>
            <a:ext cx="7244861" cy="482183"/>
          </a:xfrm>
          <a:prstGeom prst="rect">
            <a:avLst/>
          </a:prstGeom>
          <a:noFill/>
        </p:spPr>
        <p:txBody>
          <a:bodyPr wrap="square" lIns="0" tIns="0" rIns="0" bIns="4572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altLang="zh-CN" sz="3200" b="1">
                <a:solidFill>
                  <a:srgbClr val="FFFFFF"/>
                </a:solidFill>
                <a:latin typeface="HelveticaNeueLT Std Thin"/>
                <a:ea typeface="等线"/>
              </a:rPr>
              <a:t>What is Sustainability?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EA70B-F90E-7180-6A6C-87D17ED08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6167"/>
            <a:ext cx="7886700" cy="1398631"/>
          </a:xfrm>
        </p:spPr>
        <p:txBody>
          <a:bodyPr/>
          <a:lstStyle/>
          <a:p>
            <a:pPr algn="ctr"/>
            <a:r>
              <a:rPr lang="en-US" u="sng">
                <a:cs typeface="Calibri Light"/>
              </a:rPr>
              <a:t>Question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What does sustainability mean to you?</a:t>
            </a:r>
          </a:p>
        </p:txBody>
      </p:sp>
    </p:spTree>
    <p:extLst>
      <p:ext uri="{BB962C8B-B14F-4D97-AF65-F5344CB8AC3E}">
        <p14:creationId xmlns:p14="http://schemas.microsoft.com/office/powerpoint/2010/main" val="68428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95461" y="354570"/>
            <a:ext cx="637540" cy="7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5C820E-AB2B-4DE2-B8B7-F96C3C15FE2A}"/>
              </a:ext>
            </a:extLst>
          </p:cNvPr>
          <p:cNvSpPr/>
          <p:nvPr/>
        </p:nvSpPr>
        <p:spPr>
          <a:xfrm>
            <a:off x="0" y="-30116"/>
            <a:ext cx="9144000" cy="830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CA0826-E688-4A08-9979-CB71EC109621}"/>
              </a:ext>
            </a:extLst>
          </p:cNvPr>
          <p:cNvSpPr/>
          <p:nvPr/>
        </p:nvSpPr>
        <p:spPr>
          <a:xfrm>
            <a:off x="0" y="6330020"/>
            <a:ext cx="9144000" cy="568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196B2B-654E-4638-92BD-0C88660197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1" y="6368396"/>
            <a:ext cx="2297348" cy="429873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D4052591-DA03-4BBE-9224-FCDA3BD7E8DB}"/>
              </a:ext>
            </a:extLst>
          </p:cNvPr>
          <p:cNvSpPr txBox="1">
            <a:spLocks/>
          </p:cNvSpPr>
          <p:nvPr/>
        </p:nvSpPr>
        <p:spPr>
          <a:xfrm>
            <a:off x="4485962" y="6330020"/>
            <a:ext cx="4558393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00">
              <a:solidFill>
                <a:schemeClr val="bg1"/>
              </a:solidFill>
              <a:latin typeface="HelveticaNeueLT Std Med Cn" panose="020B0606030502030204" pitchFamily="34" charset="0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9D92256D-34FB-481A-A070-D27E26691226}"/>
              </a:ext>
            </a:extLst>
          </p:cNvPr>
          <p:cNvSpPr txBox="1"/>
          <p:nvPr/>
        </p:nvSpPr>
        <p:spPr>
          <a:xfrm>
            <a:off x="1097280" y="225083"/>
            <a:ext cx="7244861" cy="482183"/>
          </a:xfrm>
          <a:prstGeom prst="rect">
            <a:avLst/>
          </a:prstGeom>
          <a:noFill/>
        </p:spPr>
        <p:txBody>
          <a:bodyPr wrap="square" lIns="0" tIns="0" rIns="0" bIns="4572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altLang="zh-CN" sz="3200" b="1">
                <a:solidFill>
                  <a:srgbClr val="FFFFFF"/>
                </a:solidFill>
                <a:latin typeface="HelveticaNeueLT Std Thin"/>
                <a:ea typeface="等线"/>
              </a:rPr>
              <a:t>What is Sustainability?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EA70B-F90E-7180-6A6C-87D17ED08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6167"/>
            <a:ext cx="7886700" cy="1398631"/>
          </a:xfrm>
        </p:spPr>
        <p:txBody>
          <a:bodyPr/>
          <a:lstStyle/>
          <a:p>
            <a:pPr algn="ctr"/>
            <a:r>
              <a:rPr lang="en-US" u="sng">
                <a:cs typeface="Calibri Light"/>
              </a:rPr>
              <a:t>Question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What does sustainability mean to you?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EC1E5D6-095C-CA9C-E577-2BBEC5CDA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39816"/>
            <a:ext cx="7886700" cy="35371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Unites States Environmental Protection Agency (EPA)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Sustainability is based on a simple principle: Everything that we need for our survival and well-being depends, either directly or indirectly, on our natural environment. </a:t>
            </a:r>
          </a:p>
          <a:p>
            <a:pPr marL="0" indent="0">
              <a:buNone/>
            </a:pPr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To pursue sustainability is to create and maintain the conditions under which humans and nature can exist in productive harmony to support present and future generations.</a:t>
            </a:r>
            <a:endParaRPr lang="en-US" sz="2400" b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162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95461" y="354570"/>
            <a:ext cx="637540" cy="7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5C820E-AB2B-4DE2-B8B7-F96C3C15FE2A}"/>
              </a:ext>
            </a:extLst>
          </p:cNvPr>
          <p:cNvSpPr/>
          <p:nvPr/>
        </p:nvSpPr>
        <p:spPr>
          <a:xfrm>
            <a:off x="0" y="-30116"/>
            <a:ext cx="9144000" cy="830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CA0826-E688-4A08-9979-CB71EC109621}"/>
              </a:ext>
            </a:extLst>
          </p:cNvPr>
          <p:cNvSpPr/>
          <p:nvPr/>
        </p:nvSpPr>
        <p:spPr>
          <a:xfrm>
            <a:off x="0" y="6330020"/>
            <a:ext cx="9144000" cy="568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196B2B-654E-4638-92BD-0C88660197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1" y="6368396"/>
            <a:ext cx="2297348" cy="429873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D4052591-DA03-4BBE-9224-FCDA3BD7E8DB}"/>
              </a:ext>
            </a:extLst>
          </p:cNvPr>
          <p:cNvSpPr txBox="1">
            <a:spLocks/>
          </p:cNvSpPr>
          <p:nvPr/>
        </p:nvSpPr>
        <p:spPr>
          <a:xfrm>
            <a:off x="4485962" y="6330020"/>
            <a:ext cx="4558393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00">
              <a:solidFill>
                <a:schemeClr val="bg1"/>
              </a:solidFill>
              <a:latin typeface="HelveticaNeueLT Std Med Cn" panose="020B0606030502030204" pitchFamily="34" charset="0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9D92256D-34FB-481A-A070-D27E26691226}"/>
              </a:ext>
            </a:extLst>
          </p:cNvPr>
          <p:cNvSpPr txBox="1"/>
          <p:nvPr/>
        </p:nvSpPr>
        <p:spPr>
          <a:xfrm>
            <a:off x="1097280" y="225083"/>
            <a:ext cx="7244861" cy="482183"/>
          </a:xfrm>
          <a:prstGeom prst="rect">
            <a:avLst/>
          </a:prstGeom>
          <a:noFill/>
        </p:spPr>
        <p:txBody>
          <a:bodyPr wrap="square" lIns="0" tIns="0" rIns="0" bIns="4572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altLang="zh-CN" sz="3200" b="1">
                <a:solidFill>
                  <a:srgbClr val="FFFFFF"/>
                </a:solidFill>
                <a:latin typeface="HelveticaNeueLT Std Thin"/>
                <a:ea typeface="等线"/>
              </a:rPr>
              <a:t>What is Resiliency?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EA70B-F90E-7180-6A6C-87D17ED08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748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u="sng">
                <a:solidFill>
                  <a:schemeClr val="bg1"/>
                </a:solidFill>
                <a:cs typeface="Calibri Light"/>
              </a:rPr>
              <a:t>Question</a:t>
            </a:r>
            <a:br>
              <a:rPr lang="en-US" sz="3600" u="sng">
                <a:solidFill>
                  <a:schemeClr val="bg1"/>
                </a:solidFill>
                <a:cs typeface="Calibri Light"/>
              </a:rPr>
            </a:br>
            <a:r>
              <a:rPr lang="en-US" sz="3600">
                <a:solidFill>
                  <a:schemeClr val="bg1"/>
                </a:solidFill>
                <a:cs typeface="Calibri Light"/>
              </a:rPr>
              <a:t>What does resiliency mean to you?</a:t>
            </a:r>
            <a:endParaRPr lang="en-US">
              <a:solidFill>
                <a:schemeClr val="bg1"/>
              </a:solidFill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3545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95461" y="354570"/>
            <a:ext cx="637540" cy="7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5C820E-AB2B-4DE2-B8B7-F96C3C15FE2A}"/>
              </a:ext>
            </a:extLst>
          </p:cNvPr>
          <p:cNvSpPr/>
          <p:nvPr/>
        </p:nvSpPr>
        <p:spPr>
          <a:xfrm>
            <a:off x="0" y="-30116"/>
            <a:ext cx="9144000" cy="830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CA0826-E688-4A08-9979-CB71EC109621}"/>
              </a:ext>
            </a:extLst>
          </p:cNvPr>
          <p:cNvSpPr/>
          <p:nvPr/>
        </p:nvSpPr>
        <p:spPr>
          <a:xfrm>
            <a:off x="0" y="6330020"/>
            <a:ext cx="9144000" cy="568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196B2B-654E-4638-92BD-0C88660197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1" y="6368396"/>
            <a:ext cx="2297348" cy="429873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D4052591-DA03-4BBE-9224-FCDA3BD7E8DB}"/>
              </a:ext>
            </a:extLst>
          </p:cNvPr>
          <p:cNvSpPr txBox="1">
            <a:spLocks/>
          </p:cNvSpPr>
          <p:nvPr/>
        </p:nvSpPr>
        <p:spPr>
          <a:xfrm>
            <a:off x="4485962" y="6330020"/>
            <a:ext cx="4558393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00">
              <a:solidFill>
                <a:schemeClr val="bg1"/>
              </a:solidFill>
              <a:latin typeface="HelveticaNeueLT Std Med Cn" panose="020B0606030502030204" pitchFamily="34" charset="0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9D92256D-34FB-481A-A070-D27E26691226}"/>
              </a:ext>
            </a:extLst>
          </p:cNvPr>
          <p:cNvSpPr txBox="1"/>
          <p:nvPr/>
        </p:nvSpPr>
        <p:spPr>
          <a:xfrm>
            <a:off x="1097280" y="225083"/>
            <a:ext cx="7244861" cy="482183"/>
          </a:xfrm>
          <a:prstGeom prst="rect">
            <a:avLst/>
          </a:prstGeom>
          <a:noFill/>
        </p:spPr>
        <p:txBody>
          <a:bodyPr wrap="square" lIns="0" tIns="0" rIns="0" bIns="4572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altLang="zh-CN" sz="3200" b="1">
                <a:solidFill>
                  <a:srgbClr val="FFFFFF"/>
                </a:solidFill>
                <a:latin typeface="HelveticaNeueLT Std Thin"/>
                <a:ea typeface="等线"/>
              </a:rPr>
              <a:t>What is Resiliency?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EA70B-F90E-7180-6A6C-87D17ED08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748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u="sng">
                <a:solidFill>
                  <a:schemeClr val="bg1"/>
                </a:solidFill>
                <a:cs typeface="Calibri Light"/>
              </a:rPr>
              <a:t>Question</a:t>
            </a:r>
            <a:br>
              <a:rPr lang="en-US" sz="3600" u="sng">
                <a:solidFill>
                  <a:schemeClr val="bg1"/>
                </a:solidFill>
                <a:cs typeface="Calibri Light"/>
              </a:rPr>
            </a:br>
            <a:r>
              <a:rPr lang="en-US" sz="3600">
                <a:solidFill>
                  <a:schemeClr val="bg1"/>
                </a:solidFill>
                <a:cs typeface="Calibri Light"/>
              </a:rPr>
              <a:t>What does resiliency mean to you?</a:t>
            </a:r>
            <a:endParaRPr lang="en-US">
              <a:solidFill>
                <a:schemeClr val="bg1"/>
              </a:solidFill>
              <a:cs typeface="Calibri Light" panose="020F03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DF2495-9750-FE15-B15E-7F1914C398B9}"/>
              </a:ext>
            </a:extLst>
          </p:cNvPr>
          <p:cNvSpPr txBox="1"/>
          <p:nvPr/>
        </p:nvSpPr>
        <p:spPr>
          <a:xfrm>
            <a:off x="626249" y="2460812"/>
            <a:ext cx="7718611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Resilience – the capacity to recover quickly from difficulties; toughness</a:t>
            </a:r>
            <a:endParaRPr lang="en-US" sz="2400" b="1">
              <a:solidFill>
                <a:schemeClr val="bg1"/>
              </a:solidFill>
              <a:cs typeface="Calibri"/>
            </a:endParaRPr>
          </a:p>
          <a:p>
            <a:endParaRPr lang="en-US" sz="2400" b="1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While sustainability looks at how current generations can meet their needs without compromising that ability for future generations, resilience considers a system’s ability to prepare for threats, to absorb impacts, and to recover and adapt after disruptive events.</a:t>
            </a:r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5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binar Opportunity: The &quot;3 E's&quot; of Education for Sustainability as a  Design and Decision Making Tool | Center for an Agricultural Economy">
            <a:extLst>
              <a:ext uri="{FF2B5EF4-FFF2-40B4-BE49-F238E27FC236}">
                <a16:creationId xmlns:a16="http://schemas.microsoft.com/office/drawing/2014/main" id="{0C668769-040A-5A59-54F5-2D0E06202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145" y="3108961"/>
            <a:ext cx="3221682" cy="322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95461" y="354570"/>
            <a:ext cx="637540" cy="7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5C820E-AB2B-4DE2-B8B7-F96C3C15FE2A}"/>
              </a:ext>
            </a:extLst>
          </p:cNvPr>
          <p:cNvSpPr/>
          <p:nvPr/>
        </p:nvSpPr>
        <p:spPr>
          <a:xfrm>
            <a:off x="0" y="-30116"/>
            <a:ext cx="9144000" cy="830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CA0826-E688-4A08-9979-CB71EC109621}"/>
              </a:ext>
            </a:extLst>
          </p:cNvPr>
          <p:cNvSpPr/>
          <p:nvPr/>
        </p:nvSpPr>
        <p:spPr>
          <a:xfrm>
            <a:off x="0" y="6330020"/>
            <a:ext cx="9144000" cy="568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196B2B-654E-4638-92BD-0C88660197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1" y="6368396"/>
            <a:ext cx="2297348" cy="4298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9A441D-AF75-4F36-8226-B463016B2494}"/>
              </a:ext>
            </a:extLst>
          </p:cNvPr>
          <p:cNvSpPr txBox="1"/>
          <p:nvPr/>
        </p:nvSpPr>
        <p:spPr>
          <a:xfrm>
            <a:off x="4974149" y="2966003"/>
            <a:ext cx="3720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>
                <a:solidFill>
                  <a:schemeClr val="bg1"/>
                </a:solidFill>
                <a:latin typeface="HelveticaNeueLT Std" panose="020B0804020202020204" pitchFamily="34" charset="0"/>
              </a:rPr>
              <a:t>The University of Colorado is committed to the long-term goal of carbon neutrality</a:t>
            </a:r>
            <a:endParaRPr lang="en-US" sz="1600">
              <a:solidFill>
                <a:schemeClr val="bg1"/>
              </a:solidFill>
              <a:latin typeface="HelveticaNeueLT Std" panose="020B08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4052591-DA03-4BBE-9224-FCDA3BD7E8DB}"/>
              </a:ext>
            </a:extLst>
          </p:cNvPr>
          <p:cNvSpPr txBox="1">
            <a:spLocks/>
          </p:cNvSpPr>
          <p:nvPr/>
        </p:nvSpPr>
        <p:spPr>
          <a:xfrm>
            <a:off x="4485962" y="6330020"/>
            <a:ext cx="4558393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00">
              <a:solidFill>
                <a:schemeClr val="bg1"/>
              </a:solidFill>
              <a:latin typeface="HelveticaNeueLT Std Med Cn" panose="020B0606030502030204" pitchFamily="34" charset="0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9D92256D-34FB-481A-A070-D27E26691226}"/>
              </a:ext>
            </a:extLst>
          </p:cNvPr>
          <p:cNvSpPr txBox="1"/>
          <p:nvPr/>
        </p:nvSpPr>
        <p:spPr>
          <a:xfrm>
            <a:off x="1097280" y="225083"/>
            <a:ext cx="7244861" cy="48218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3400"/>
              </a:lnSpc>
              <a:tabLst/>
            </a:pPr>
            <a:r>
              <a:rPr lang="en-US" altLang="zh-CN" sz="3200" b="1">
                <a:solidFill>
                  <a:srgbClr val="FFFFFF"/>
                </a:solidFill>
                <a:latin typeface="HelveticaNeueLT Std Thin"/>
                <a:cs typeface="HelveticaNeueLT Std Thin"/>
              </a:rPr>
              <a:t>Greenhouse Gas Emissions Scopes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845EF-B4DB-816D-D17D-9744045B6B8F}"/>
              </a:ext>
            </a:extLst>
          </p:cNvPr>
          <p:cNvSpPr txBox="1"/>
          <p:nvPr/>
        </p:nvSpPr>
        <p:spPr>
          <a:xfrm>
            <a:off x="188303" y="513623"/>
            <a:ext cx="6629652" cy="8625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2400" b="1" u="sng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2400" b="1" u="sng">
                <a:solidFill>
                  <a:schemeClr val="tx1"/>
                </a:solidFill>
                <a:latin typeface="HelveticaNeueLT Std" panose="020B0604020202020204" pitchFamily="34" charset="0"/>
              </a:rPr>
              <a:t>Scope 1</a:t>
            </a:r>
            <a:r>
              <a:rPr lang="en-US" sz="2400" b="1">
                <a:solidFill>
                  <a:schemeClr val="tx1"/>
                </a:solidFill>
                <a:latin typeface="HelveticaNeueLT Std" panose="020B0604020202020204" pitchFamily="34" charset="0"/>
              </a:rPr>
              <a:t>: </a:t>
            </a:r>
            <a:r>
              <a:rPr lang="en-US" sz="2400" b="1" i="1">
                <a:solidFill>
                  <a:schemeClr val="tx1"/>
                </a:solidFill>
                <a:latin typeface="HelveticaNeueLT Std" panose="020B0604020202020204" pitchFamily="34" charset="0"/>
              </a:rPr>
              <a:t>What We Burn </a:t>
            </a:r>
            <a:r>
              <a:rPr lang="en-US" sz="2400" b="1">
                <a:solidFill>
                  <a:schemeClr val="tx1"/>
                </a:solidFill>
                <a:latin typeface="HelveticaNeueLT Std" panose="020B0604020202020204" pitchFamily="34" charset="0"/>
              </a:rPr>
              <a:t>– </a:t>
            </a:r>
            <a:r>
              <a:rPr lang="en-US" sz="2400">
                <a:solidFill>
                  <a:schemeClr val="tx1"/>
                </a:solidFill>
                <a:latin typeface="HelveticaNeueLT Std" panose="020B0604020202020204" pitchFamily="34" charset="0"/>
              </a:rPr>
              <a:t>Natural Gas to make Steam, Fleet Vehicle Fuel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24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2400" b="1" u="sng">
                <a:solidFill>
                  <a:schemeClr val="tx1"/>
                </a:solidFill>
                <a:latin typeface="HelveticaNeueLT Std" panose="020B0604020202020204" pitchFamily="34" charset="0"/>
              </a:rPr>
              <a:t>Scope 2</a:t>
            </a:r>
            <a:r>
              <a:rPr lang="en-US" sz="2400" b="1">
                <a:solidFill>
                  <a:schemeClr val="tx1"/>
                </a:solidFill>
                <a:latin typeface="HelveticaNeueLT Std" panose="020B0604020202020204" pitchFamily="34" charset="0"/>
              </a:rPr>
              <a:t>: </a:t>
            </a:r>
            <a:r>
              <a:rPr lang="en-US" sz="2400" b="1" i="1">
                <a:solidFill>
                  <a:schemeClr val="tx1"/>
                </a:solidFill>
                <a:latin typeface="HelveticaNeueLT Std" panose="020B0604020202020204" pitchFamily="34" charset="0"/>
              </a:rPr>
              <a:t>What We Buy </a:t>
            </a:r>
            <a:r>
              <a:rPr lang="en-US" sz="2400" b="1">
                <a:solidFill>
                  <a:schemeClr val="tx1"/>
                </a:solidFill>
                <a:latin typeface="HelveticaNeueLT Std" panose="020B0604020202020204" pitchFamily="34" charset="0"/>
              </a:rPr>
              <a:t>– </a:t>
            </a:r>
            <a:r>
              <a:rPr lang="en-US" sz="2400">
                <a:solidFill>
                  <a:schemeClr val="tx1"/>
                </a:solidFill>
                <a:latin typeface="HelveticaNeueLT Std" panose="020B0604020202020204" pitchFamily="34" charset="0"/>
              </a:rPr>
              <a:t>Electricity from Xcel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24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2400" b="1" u="sng">
                <a:solidFill>
                  <a:schemeClr val="tx1"/>
                </a:solidFill>
                <a:latin typeface="HelveticaNeueLT Std" panose="020B0604020202020204" pitchFamily="34" charset="0"/>
              </a:rPr>
              <a:t>Scope 3</a:t>
            </a:r>
            <a:r>
              <a:rPr lang="en-US" sz="2400" b="1">
                <a:solidFill>
                  <a:schemeClr val="tx1"/>
                </a:solidFill>
                <a:latin typeface="HelveticaNeueLT Std" panose="020B0604020202020204" pitchFamily="34" charset="0"/>
              </a:rPr>
              <a:t>: </a:t>
            </a:r>
            <a:r>
              <a:rPr lang="en-US" sz="2400" b="1" i="1">
                <a:solidFill>
                  <a:schemeClr val="tx1"/>
                </a:solidFill>
                <a:latin typeface="HelveticaNeueLT Std" panose="020B0604020202020204" pitchFamily="34" charset="0"/>
              </a:rPr>
              <a:t>What We Don’t Control (Directly) –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 marL="742950" lvl="1" indent="-285750"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HelveticaNeueLT Std" panose="020B0604020202020204" pitchFamily="34" charset="0"/>
              </a:rPr>
              <a:t>Commuting</a:t>
            </a:r>
          </a:p>
          <a:p>
            <a:pPr marL="742950" lvl="1" indent="-285750"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HelveticaNeueLT Std" panose="020B0604020202020204" pitchFamily="34" charset="0"/>
              </a:rPr>
              <a:t>B</a:t>
            </a:r>
            <a:r>
              <a:rPr lang="en-US" sz="2000">
                <a:solidFill>
                  <a:schemeClr val="tx1"/>
                </a:solidFill>
                <a:latin typeface="HelveticaNeueLT Std" panose="020B0604020202020204" pitchFamily="34" charset="0"/>
              </a:rPr>
              <a:t>usiness </a:t>
            </a:r>
            <a:r>
              <a:rPr lang="en-US" sz="2000">
                <a:latin typeface="HelveticaNeueLT Std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HelveticaNeueLT Std" panose="020B0604020202020204" pitchFamily="34" charset="0"/>
              </a:rPr>
              <a:t>ravel</a:t>
            </a:r>
          </a:p>
          <a:p>
            <a:pPr marL="742950" lvl="1" indent="-285750"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HelveticaNeueLT Std" panose="020B0604020202020204" pitchFamily="34" charset="0"/>
              </a:rPr>
              <a:t>P</a:t>
            </a:r>
            <a:r>
              <a:rPr lang="en-US" sz="2000">
                <a:solidFill>
                  <a:schemeClr val="tx1"/>
                </a:solidFill>
                <a:latin typeface="HelveticaNeueLT Std" panose="020B0604020202020204" pitchFamily="34" charset="0"/>
              </a:rPr>
              <a:t>urchasing/supply chain </a:t>
            </a:r>
          </a:p>
          <a:p>
            <a:pPr marL="742950" lvl="1" indent="-285750"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HelveticaNeueLT Std" panose="020B0604020202020204" pitchFamily="34" charset="0"/>
              </a:rPr>
              <a:t>W</a:t>
            </a:r>
            <a:r>
              <a:rPr lang="en-US" sz="2000">
                <a:solidFill>
                  <a:schemeClr val="tx1"/>
                </a:solidFill>
                <a:latin typeface="HelveticaNeueLT Std" panose="020B0604020202020204" pitchFamily="34" charset="0"/>
              </a:rPr>
              <a:t>aste generation</a:t>
            </a:r>
          </a:p>
          <a:p>
            <a:pPr marL="742950" lvl="1" indent="-285750"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HelveticaNeueLT Std" panose="020B0604020202020204" pitchFamily="34" charset="0"/>
              </a:rPr>
              <a:t>W</a:t>
            </a:r>
            <a:r>
              <a:rPr lang="en-US" sz="2000">
                <a:solidFill>
                  <a:schemeClr val="tx1"/>
                </a:solidFill>
                <a:latin typeface="HelveticaNeueLT Std" panose="020B0604020202020204" pitchFamily="34" charset="0"/>
              </a:rPr>
              <a:t>ater Use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1800" b="1">
                <a:solidFill>
                  <a:schemeClr val="tx1"/>
                </a:solidFill>
                <a:latin typeface="HelveticaNeueLT Std" panose="020B0604020202020204" pitchFamily="34" charset="0"/>
              </a:rPr>
              <a:t>Colorado has requirements for addressing Scopes 1 &amp; 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1800" b="1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lvl="1"/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A7CCDF-F968-4602-8553-A5DF9AF80B1C}"/>
              </a:ext>
            </a:extLst>
          </p:cNvPr>
          <p:cNvSpPr/>
          <p:nvPr/>
        </p:nvSpPr>
        <p:spPr>
          <a:xfrm>
            <a:off x="0" y="-30116"/>
            <a:ext cx="9144000" cy="739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9D3835-2103-4114-AA98-126C91B68526}"/>
              </a:ext>
            </a:extLst>
          </p:cNvPr>
          <p:cNvSpPr/>
          <p:nvPr/>
        </p:nvSpPr>
        <p:spPr>
          <a:xfrm>
            <a:off x="0" y="6330020"/>
            <a:ext cx="9144000" cy="568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99675D-EBB1-424E-B981-D73DD00D0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1" y="6368396"/>
            <a:ext cx="2297348" cy="42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D2F0D3-B2FF-4AA6-80BD-66D16C4113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5" y="809264"/>
            <a:ext cx="7936637" cy="52394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5128AB-7D75-4B5E-81B7-14E38AEA6C1A}"/>
              </a:ext>
            </a:extLst>
          </p:cNvPr>
          <p:cNvSpPr txBox="1"/>
          <p:nvPr/>
        </p:nvSpPr>
        <p:spPr>
          <a:xfrm rot="2014451">
            <a:off x="2098287" y="2179445"/>
            <a:ext cx="1526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3">
                    <a:lumMod val="75000"/>
                  </a:schemeClr>
                </a:solidFill>
              </a:rPr>
              <a:t>ACTUAL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011A0C-ADCE-469B-A5D8-F34A54219CCE}"/>
              </a:ext>
            </a:extLst>
          </p:cNvPr>
          <p:cNvSpPr txBox="1"/>
          <p:nvPr/>
        </p:nvSpPr>
        <p:spPr>
          <a:xfrm rot="2703882">
            <a:off x="4813011" y="3148591"/>
            <a:ext cx="1526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00B0F0"/>
                </a:solidFill>
              </a:rPr>
              <a:t>REQUIRED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F0F485CC-D3E7-4B5C-9C75-CC0D9A88DEAF}"/>
              </a:ext>
            </a:extLst>
          </p:cNvPr>
          <p:cNvSpPr txBox="1"/>
          <p:nvPr/>
        </p:nvSpPr>
        <p:spPr>
          <a:xfrm>
            <a:off x="2149065" y="5650"/>
            <a:ext cx="5419353" cy="443198"/>
          </a:xfrm>
          <a:prstGeom prst="rect">
            <a:avLst/>
          </a:prstGeom>
          <a:noFill/>
        </p:spPr>
        <p:txBody>
          <a:bodyPr wrap="square" lIns="0" tIns="0" rIns="0" bIns="45720" rtlCol="0" anchor="t">
            <a:spAutoFit/>
          </a:bodyPr>
          <a:lstStyle/>
          <a:p>
            <a:pPr algn="ctr">
              <a:lnSpc>
                <a:spcPts val="3400"/>
              </a:lnSpc>
              <a:tabLst/>
            </a:pPr>
            <a:r>
              <a:rPr lang="en-US" altLang="zh-CN" sz="2400" b="1">
                <a:solidFill>
                  <a:srgbClr val="FFFFFF"/>
                </a:solidFill>
                <a:latin typeface="HelveticaNeueLT Std Thin"/>
                <a:ea typeface="等线"/>
                <a:cs typeface="HelveticaNeueLT Std Thin"/>
              </a:rPr>
              <a:t>GHG Inventory &amp; Accounting</a:t>
            </a:r>
            <a:endParaRPr lang="en-US" altLang="zh-CN" sz="2400" b="1">
              <a:solidFill>
                <a:srgbClr val="FFFFFF"/>
              </a:solidFill>
              <a:latin typeface="HelveticaNeueLT Std Thin"/>
              <a:cs typeface="HelveticaNeueLT Std Thin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FF00ED7-5E6F-4A7E-9C82-3D994F5FB5B1}"/>
              </a:ext>
            </a:extLst>
          </p:cNvPr>
          <p:cNvSpPr txBox="1">
            <a:spLocks/>
          </p:cNvSpPr>
          <p:nvPr/>
        </p:nvSpPr>
        <p:spPr>
          <a:xfrm>
            <a:off x="4485962" y="6330020"/>
            <a:ext cx="4558393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00">
              <a:solidFill>
                <a:schemeClr val="bg1"/>
              </a:solidFill>
              <a:latin typeface="HelveticaNeueLT Std Med Cn" panose="020B060603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131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9AE238-5313-F97A-9A30-B0F36C72BA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tretch>
            <a:fillRect/>
          </a:stretch>
        </p:blipFill>
        <p:spPr>
          <a:xfrm>
            <a:off x="99645" y="405211"/>
            <a:ext cx="8935853" cy="5781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595461" y="354570"/>
            <a:ext cx="637540" cy="7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5C820E-AB2B-4DE2-B8B7-F96C3C15FE2A}"/>
              </a:ext>
            </a:extLst>
          </p:cNvPr>
          <p:cNvSpPr/>
          <p:nvPr/>
        </p:nvSpPr>
        <p:spPr>
          <a:xfrm>
            <a:off x="0" y="-30116"/>
            <a:ext cx="9144000" cy="658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CA0826-E688-4A08-9979-CB71EC109621}"/>
              </a:ext>
            </a:extLst>
          </p:cNvPr>
          <p:cNvSpPr/>
          <p:nvPr/>
        </p:nvSpPr>
        <p:spPr>
          <a:xfrm>
            <a:off x="0" y="6330020"/>
            <a:ext cx="9144000" cy="568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196B2B-654E-4638-92BD-0C88660197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1" y="6368396"/>
            <a:ext cx="2297348" cy="429873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D4052591-DA03-4BBE-9224-FCDA3BD7E8DB}"/>
              </a:ext>
            </a:extLst>
          </p:cNvPr>
          <p:cNvSpPr txBox="1">
            <a:spLocks/>
          </p:cNvSpPr>
          <p:nvPr/>
        </p:nvSpPr>
        <p:spPr>
          <a:xfrm>
            <a:off x="4485962" y="6330020"/>
            <a:ext cx="4558393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00">
              <a:solidFill>
                <a:schemeClr val="bg1"/>
              </a:solidFill>
              <a:latin typeface="HelveticaNeueLT Std Med Cn" panose="020B0606030502030204" pitchFamily="34" charset="0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9D92256D-34FB-481A-A070-D27E26691226}"/>
              </a:ext>
            </a:extLst>
          </p:cNvPr>
          <p:cNvSpPr txBox="1"/>
          <p:nvPr/>
        </p:nvSpPr>
        <p:spPr>
          <a:xfrm>
            <a:off x="2067951" y="126609"/>
            <a:ext cx="5261317" cy="48218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3400"/>
              </a:lnSpc>
              <a:tabLst/>
            </a:pPr>
            <a:r>
              <a:rPr lang="en-US" altLang="zh-CN" sz="3600" b="1">
                <a:solidFill>
                  <a:srgbClr val="FFFFFF"/>
                </a:solidFill>
                <a:latin typeface="HelveticaNeueLT Std Thin"/>
                <a:cs typeface="HelveticaNeueLT Std Thin"/>
              </a:rPr>
              <a:t>Lessons Learned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845EF-B4DB-816D-D17D-9744045B6B8F}"/>
              </a:ext>
            </a:extLst>
          </p:cNvPr>
          <p:cNvSpPr txBox="1"/>
          <p:nvPr/>
        </p:nvSpPr>
        <p:spPr>
          <a:xfrm>
            <a:off x="108501" y="472321"/>
            <a:ext cx="8926997" cy="7450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endParaRPr lang="en-US" sz="2400" b="1" u="sng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 lvl="1"/>
            <a:r>
              <a:rPr lang="en-US" sz="3600" b="1" u="sng">
                <a:latin typeface="HelveticaNeueLT Std"/>
              </a:rPr>
              <a:t>Research Complex 1</a:t>
            </a:r>
          </a:p>
          <a:p>
            <a:pPr lvl="1"/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First Research Tower on Campus – Built before State Standards for High Performance Buildings</a:t>
            </a:r>
            <a:endParaRPr lang="en-US" sz="280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Value-Engineered During Construction</a:t>
            </a:r>
            <a:endParaRPr lang="en-US" sz="280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Energy Hog – Energy Use Intensity is 352 (2023)</a:t>
            </a:r>
            <a:endParaRPr lang="en-US" sz="280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Started Energy Conservation Measures (ECMs) in 2011</a:t>
            </a:r>
            <a:endParaRPr lang="en-US" sz="280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Spent over $11 Million – still doing work today to complete the full list of ECMs</a:t>
            </a:r>
            <a:endParaRPr lang="en-US" sz="280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i="1" u="sng"/>
              <a:t>Lesson Learned – Build Better First</a:t>
            </a:r>
            <a:endParaRPr lang="en-US" sz="2800" i="1" u="sng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i="1" u="sng"/>
              <a:t>Need for Long-term Planning – Physical &amp; Financial</a:t>
            </a:r>
            <a:endParaRPr lang="en-US" sz="2800" i="1" u="sng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lvl="1"/>
            <a:endParaRPr lang="en-US" sz="240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92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A7CCDF-F968-4602-8553-A5DF9AF80B1C}"/>
              </a:ext>
            </a:extLst>
          </p:cNvPr>
          <p:cNvSpPr/>
          <p:nvPr/>
        </p:nvSpPr>
        <p:spPr>
          <a:xfrm>
            <a:off x="0" y="-17298"/>
            <a:ext cx="9144000" cy="7066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0D4A1BC4-862E-46E5-8BFB-9997ADE39058}"/>
              </a:ext>
            </a:extLst>
          </p:cNvPr>
          <p:cNvSpPr txBox="1"/>
          <p:nvPr/>
        </p:nvSpPr>
        <p:spPr>
          <a:xfrm>
            <a:off x="2002537" y="59731"/>
            <a:ext cx="5552803" cy="4821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3400"/>
              </a:lnSpc>
              <a:tabLst/>
            </a:pPr>
            <a:r>
              <a:rPr lang="en-US" altLang="zh-CN" sz="3200" b="1">
                <a:solidFill>
                  <a:srgbClr val="FFFFFF"/>
                </a:solidFill>
                <a:latin typeface="HelveticaNeueLT Std Thin"/>
                <a:cs typeface="HelveticaNeueLT Std Thin"/>
              </a:rPr>
              <a:t>Recent Colorado Legislation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9D3835-2103-4114-AA98-126C91B68526}"/>
              </a:ext>
            </a:extLst>
          </p:cNvPr>
          <p:cNvSpPr/>
          <p:nvPr/>
        </p:nvSpPr>
        <p:spPr>
          <a:xfrm>
            <a:off x="0" y="6330020"/>
            <a:ext cx="9144000" cy="568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99675D-EBB1-424E-B981-D73DD00D0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1" y="6368396"/>
            <a:ext cx="2297348" cy="4298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1CF7E4-9F43-4CED-B864-64B3A8ADD28D}"/>
              </a:ext>
            </a:extLst>
          </p:cNvPr>
          <p:cNvSpPr/>
          <p:nvPr/>
        </p:nvSpPr>
        <p:spPr>
          <a:xfrm>
            <a:off x="640739" y="1014783"/>
            <a:ext cx="7862522" cy="604268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500"/>
              </a:spcAft>
              <a:buSzPct val="100000"/>
            </a:pPr>
            <a:r>
              <a:rPr lang="en-US" altLang="zh-CN" sz="2400" b="1">
                <a:latin typeface="HelveticaNeueLT Std Med"/>
                <a:ea typeface="等线"/>
                <a:cs typeface="HelveticaNeueLT Std Thin"/>
              </a:rPr>
              <a:t>HB19-1261</a:t>
            </a:r>
            <a:r>
              <a:rPr lang="en-US" altLang="zh-CN" sz="2400">
                <a:latin typeface="HelveticaNeueLT Std Lt Cn"/>
                <a:ea typeface="等线"/>
                <a:cs typeface="HelveticaNeueLT Std Thin"/>
              </a:rPr>
              <a:t>(Climate Action Plan to Reduce Pollution – Established Clean Energy Plan requirements)</a:t>
            </a:r>
          </a:p>
          <a:p>
            <a:pPr>
              <a:spcAft>
                <a:spcPts val="500"/>
              </a:spcAft>
              <a:buSzPct val="100000"/>
            </a:pPr>
            <a:endParaRPr lang="en-US" sz="1600">
              <a:latin typeface="HelveticaNeueLT Std Lt Cn" panose="020B0406020202030204" pitchFamily="34" charset="0"/>
            </a:endParaRPr>
          </a:p>
          <a:p>
            <a:pPr>
              <a:spcAft>
                <a:spcPts val="500"/>
              </a:spcAft>
              <a:buSzPct val="100000"/>
            </a:pPr>
            <a:r>
              <a:rPr lang="en-US" sz="1600" b="1">
                <a:latin typeface="HelveticaNeueLT Std Med"/>
              </a:rPr>
              <a:t>HB19-1260</a:t>
            </a:r>
            <a:r>
              <a:rPr lang="en-US" sz="1600">
                <a:latin typeface="HelveticaNeueLT Std Lt Cn"/>
              </a:rPr>
              <a:t> (Building Energy Codes)</a:t>
            </a:r>
          </a:p>
          <a:p>
            <a:pPr>
              <a:spcAft>
                <a:spcPts val="500"/>
              </a:spcAft>
              <a:buSzPct val="100000"/>
            </a:pPr>
            <a:endParaRPr lang="en-US" sz="1600">
              <a:latin typeface="HelveticaNeueLT Std Lt Cn" panose="020B0406020202030204" pitchFamily="34" charset="0"/>
            </a:endParaRPr>
          </a:p>
          <a:p>
            <a:pPr>
              <a:spcAft>
                <a:spcPts val="500"/>
              </a:spcAft>
              <a:buSzPct val="100000"/>
            </a:pPr>
            <a:r>
              <a:rPr lang="en-US" sz="2400" b="1">
                <a:latin typeface="HelveticaNeueLT Std Med"/>
              </a:rPr>
              <a:t>HB21-1286</a:t>
            </a:r>
            <a:r>
              <a:rPr lang="en-US" sz="2400">
                <a:latin typeface="HelveticaNeueLT Std Lt Cn"/>
              </a:rPr>
              <a:t> (Energy Performance for Buildings)</a:t>
            </a:r>
          </a:p>
          <a:p>
            <a:pPr>
              <a:spcAft>
                <a:spcPts val="500"/>
              </a:spcAft>
              <a:buSzPct val="100000"/>
            </a:pPr>
            <a:endParaRPr lang="en-US" sz="1600" b="1">
              <a:latin typeface="HelveticaNeueLT Std Lt Cn" panose="020B0406020202030204" pitchFamily="34" charset="0"/>
            </a:endParaRPr>
          </a:p>
          <a:p>
            <a:pPr>
              <a:spcAft>
                <a:spcPts val="500"/>
              </a:spcAft>
              <a:buSzPct val="100000"/>
            </a:pPr>
            <a:r>
              <a:rPr lang="en-US" sz="1600" b="1">
                <a:latin typeface="HelveticaNeueLT Std Med"/>
              </a:rPr>
              <a:t>SB21-264</a:t>
            </a:r>
            <a:r>
              <a:rPr lang="en-US" sz="1600" b="1">
                <a:latin typeface="HelveticaNeueLT Std Lt Cn"/>
              </a:rPr>
              <a:t> </a:t>
            </a:r>
            <a:r>
              <a:rPr lang="en-US" sz="1600">
                <a:latin typeface="HelveticaNeueLT Std Lt Cn"/>
              </a:rPr>
              <a:t>Reduce Natural Gas Utility Emissions (Clean Heat Plan)</a:t>
            </a:r>
          </a:p>
          <a:p>
            <a:pPr>
              <a:spcAft>
                <a:spcPts val="500"/>
              </a:spcAft>
              <a:buSzPct val="100000"/>
            </a:pPr>
            <a:endParaRPr lang="en-US" sz="1600">
              <a:latin typeface="HelveticaNeueLT Std Lt Cn" panose="020B0406020202030204" pitchFamily="34" charset="0"/>
            </a:endParaRPr>
          </a:p>
          <a:p>
            <a:pPr>
              <a:spcAft>
                <a:spcPts val="500"/>
              </a:spcAft>
              <a:buSzPct val="100000"/>
            </a:pPr>
            <a:r>
              <a:rPr lang="en-US" sz="1600" b="1">
                <a:latin typeface="HelveticaNeueLT Std Med"/>
              </a:rPr>
              <a:t>HB22-1362</a:t>
            </a:r>
            <a:r>
              <a:rPr lang="en-US" sz="1600">
                <a:latin typeface="HelveticaNeueLT Std Lt Cn"/>
              </a:rPr>
              <a:t> (Energy-Efficient Building Codes)</a:t>
            </a:r>
          </a:p>
          <a:p>
            <a:pPr>
              <a:spcAft>
                <a:spcPts val="500"/>
              </a:spcAft>
              <a:buSzPct val="100000"/>
            </a:pPr>
            <a:endParaRPr lang="en-US" sz="1600">
              <a:latin typeface="HelveticaNeueLT Std Lt Cn" panose="020B0406020202030204" pitchFamily="34" charset="0"/>
            </a:endParaRPr>
          </a:p>
          <a:p>
            <a:pPr>
              <a:spcAft>
                <a:spcPts val="500"/>
              </a:spcAft>
              <a:buSzPct val="100000"/>
            </a:pPr>
            <a:r>
              <a:rPr lang="en-US" sz="1600" b="1">
                <a:latin typeface="HelveticaNeueLT Std Med"/>
              </a:rPr>
              <a:t>SB22-051</a:t>
            </a:r>
            <a:r>
              <a:rPr lang="en-US" sz="1600">
                <a:latin typeface="HelveticaNeueLT Std Lt Cn"/>
              </a:rPr>
              <a:t> (Heat Pumps and Building materials)</a:t>
            </a:r>
          </a:p>
          <a:p>
            <a:pPr>
              <a:spcAft>
                <a:spcPts val="500"/>
              </a:spcAft>
              <a:buSzPct val="100000"/>
            </a:pPr>
            <a:endParaRPr lang="en-US" sz="1600">
              <a:latin typeface="HelveticaNeueLT Std Lt Cn" panose="020B0406020202030204" pitchFamily="34" charset="0"/>
            </a:endParaRPr>
          </a:p>
          <a:p>
            <a:pPr>
              <a:spcAft>
                <a:spcPts val="500"/>
              </a:spcAft>
              <a:buSzPct val="100000"/>
            </a:pPr>
            <a:r>
              <a:rPr lang="en-US" sz="1600" b="1">
                <a:latin typeface="HelveticaNeueLT Std Med"/>
              </a:rPr>
              <a:t>HB22-1218</a:t>
            </a:r>
            <a:r>
              <a:rPr lang="en-US" sz="1600">
                <a:latin typeface="HelveticaNeueLT Std Lt Cn"/>
              </a:rPr>
              <a:t> (EV-ready Building Codes)</a:t>
            </a:r>
          </a:p>
          <a:p>
            <a:pPr>
              <a:spcAft>
                <a:spcPts val="500"/>
              </a:spcAft>
              <a:buSzPct val="100000"/>
            </a:pPr>
            <a:endParaRPr lang="en-US" sz="1600">
              <a:latin typeface="HelveticaNeueLT Std Lt Cn" panose="020B0406020202030204" pitchFamily="34" charset="0"/>
            </a:endParaRPr>
          </a:p>
          <a:p>
            <a:pPr>
              <a:spcAft>
                <a:spcPts val="500"/>
              </a:spcAft>
              <a:buSzPct val="100000"/>
            </a:pP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HelveticaNeueLT Std Med"/>
              </a:rPr>
              <a:t>SB23-016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HelveticaNeueLT Std Lt Cn"/>
              </a:rPr>
              <a:t> (Greenhouse Gas Emission Reduction)</a:t>
            </a:r>
          </a:p>
          <a:p>
            <a:pPr>
              <a:spcAft>
                <a:spcPts val="500"/>
              </a:spcAft>
              <a:buSzPct val="100000"/>
            </a:pPr>
            <a:endParaRPr lang="en-US" sz="1600">
              <a:latin typeface="HelveticaNeueLT Std Lt Cn" panose="020B0406020202030204" pitchFamily="34" charset="0"/>
            </a:endParaRPr>
          </a:p>
          <a:p>
            <a:pPr>
              <a:spcAft>
                <a:spcPts val="500"/>
              </a:spcAft>
              <a:buSzPct val="100000"/>
            </a:pPr>
            <a:endParaRPr lang="en-US" sz="1600">
              <a:latin typeface="HelveticaNeueLT Std Lt Cn" panose="020B040602020203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089C51D-B350-4E6C-9977-ED64C6C67408}"/>
              </a:ext>
            </a:extLst>
          </p:cNvPr>
          <p:cNvSpPr txBox="1">
            <a:spLocks/>
          </p:cNvSpPr>
          <p:nvPr/>
        </p:nvSpPr>
        <p:spPr>
          <a:xfrm>
            <a:off x="4485962" y="6330020"/>
            <a:ext cx="4558393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00">
              <a:solidFill>
                <a:schemeClr val="bg1"/>
              </a:solidFill>
              <a:latin typeface="HelveticaNeueLT Std Med Cn" panose="020B060603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06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21FA88F5CA7843A21B5926151C7ECB" ma:contentTypeVersion="18" ma:contentTypeDescription="Create a new document." ma:contentTypeScope="" ma:versionID="649823cd5abba0ee3469b503eb30f6fd">
  <xsd:schema xmlns:xsd="http://www.w3.org/2001/XMLSchema" xmlns:xs="http://www.w3.org/2001/XMLSchema" xmlns:p="http://schemas.microsoft.com/office/2006/metadata/properties" xmlns:ns3="6d819317-2857-4b3f-93d0-9407fead0de8" xmlns:ns4="1562c7a2-003b-4cdd-a627-b7789be4adc5" targetNamespace="http://schemas.microsoft.com/office/2006/metadata/properties" ma:root="true" ma:fieldsID="fa3f27e7f571ba5ddb119e81d5f82a4c" ns3:_="" ns4:_="">
    <xsd:import namespace="6d819317-2857-4b3f-93d0-9407fead0de8"/>
    <xsd:import namespace="1562c7a2-003b-4cdd-a627-b7789be4adc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19317-2857-4b3f-93d0-9407fead0d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2c7a2-003b-4cdd-a627-b7789be4ad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562c7a2-003b-4cdd-a627-b7789be4adc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F141E3-DA55-44B6-B913-E405351F9100}">
  <ds:schemaRefs>
    <ds:schemaRef ds:uri="1562c7a2-003b-4cdd-a627-b7789be4adc5"/>
    <ds:schemaRef ds:uri="6d819317-2857-4b3f-93d0-9407fead0d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4DAE5A2-35AE-48F6-BEA2-5CF211D1B827}">
  <ds:schemaRefs>
    <ds:schemaRef ds:uri="1562c7a2-003b-4cdd-a627-b7789be4adc5"/>
    <ds:schemaRef ds:uri="6d819317-2857-4b3f-93d0-9407fead0d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F536CD-42ED-448A-B339-A73D124ACC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1046</Words>
  <Application>Microsoft Office PowerPoint</Application>
  <PresentationFormat>On-screen Show (4:3)</PresentationFormat>
  <Paragraphs>193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Arial,Sans-Serif</vt:lpstr>
      <vt:lpstr>Calibri</vt:lpstr>
      <vt:lpstr>Calibri Light</vt:lpstr>
      <vt:lpstr>Helvetica</vt:lpstr>
      <vt:lpstr>Helvetica LT Std Black</vt:lpstr>
      <vt:lpstr>HelveticaNeueLT Std</vt:lpstr>
      <vt:lpstr>HelveticaNeueLT Std Lt</vt:lpstr>
      <vt:lpstr>HelveticaNeueLT Std Lt Cn</vt:lpstr>
      <vt:lpstr>HelveticaNeueLT Std Med</vt:lpstr>
      <vt:lpstr>HelveticaNeueLT Std Med Cn</vt:lpstr>
      <vt:lpstr>HelveticaNeueLT Std Thin</vt:lpstr>
      <vt:lpstr>HelveticaNeueLT Std Thin Cn</vt:lpstr>
      <vt:lpstr>Office Theme</vt:lpstr>
      <vt:lpstr>PowerPoint Presentation</vt:lpstr>
      <vt:lpstr>Question What does sustainability mean to you?</vt:lpstr>
      <vt:lpstr>Question What does sustainability mean to you?</vt:lpstr>
      <vt:lpstr>Question What does resiliency mean to you?</vt:lpstr>
      <vt:lpstr>Question What does resiliency mean to you?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Colorado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McKinney</dc:creator>
  <cp:lastModifiedBy>Rocz, Brian</cp:lastModifiedBy>
  <cp:revision>7</cp:revision>
  <cp:lastPrinted>2024-04-24T15:17:03Z</cp:lastPrinted>
  <dcterms:created xsi:type="dcterms:W3CDTF">2014-03-31T17:31:23Z</dcterms:created>
  <dcterms:modified xsi:type="dcterms:W3CDTF">2024-04-25T14:06:02Z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0x0101008E21FA88F5CA7843A21B5926151C7ECB</vt:lpwstr>
  </property>
  <property fmtid="{D5CDD505-2E9C-101B-9397-08002B2CF9AE}" pid="3" name="MediaServiceImageTags">
    <vt:lpwstr/>
  </property>
</Properties>
</file>