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3.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4.xml" ContentType="application/vnd.openxmlformats-officedocument.presentationml.comments+xml"/>
  <Override PartName="/ppt/notesSlides/notesSlide34.xml" ContentType="application/vnd.openxmlformats-officedocument.presentationml.notesSlide+xml"/>
  <Override PartName="/ppt/comments/comment5.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4"/>
  </p:notesMasterIdLst>
  <p:sldIdLst>
    <p:sldId id="256" r:id="rId3"/>
    <p:sldId id="265" r:id="rId4"/>
    <p:sldId id="416" r:id="rId5"/>
    <p:sldId id="270" r:id="rId6"/>
    <p:sldId id="438" r:id="rId7"/>
    <p:sldId id="437" r:id="rId8"/>
    <p:sldId id="417" r:id="rId9"/>
    <p:sldId id="449" r:id="rId10"/>
    <p:sldId id="350" r:id="rId11"/>
    <p:sldId id="352" r:id="rId12"/>
    <p:sldId id="450" r:id="rId13"/>
    <p:sldId id="447" r:id="rId14"/>
    <p:sldId id="403" r:id="rId15"/>
    <p:sldId id="402" r:id="rId16"/>
    <p:sldId id="434" r:id="rId17"/>
    <p:sldId id="423" r:id="rId18"/>
    <p:sldId id="432" r:id="rId19"/>
    <p:sldId id="433" r:id="rId20"/>
    <p:sldId id="385" r:id="rId21"/>
    <p:sldId id="397" r:id="rId22"/>
    <p:sldId id="439" r:id="rId23"/>
    <p:sldId id="420" r:id="rId24"/>
    <p:sldId id="456" r:id="rId25"/>
    <p:sldId id="393" r:id="rId26"/>
    <p:sldId id="351" r:id="rId27"/>
    <p:sldId id="455" r:id="rId28"/>
    <p:sldId id="435" r:id="rId29"/>
    <p:sldId id="444" r:id="rId30"/>
    <p:sldId id="412" r:id="rId31"/>
    <p:sldId id="381" r:id="rId32"/>
    <p:sldId id="425" r:id="rId33"/>
    <p:sldId id="459" r:id="rId34"/>
    <p:sldId id="457" r:id="rId35"/>
    <p:sldId id="436" r:id="rId36"/>
    <p:sldId id="429" r:id="rId37"/>
    <p:sldId id="440" r:id="rId38"/>
    <p:sldId id="384" r:id="rId39"/>
    <p:sldId id="430" r:id="rId40"/>
    <p:sldId id="337" r:id="rId41"/>
    <p:sldId id="458" r:id="rId42"/>
    <p:sldId id="330"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aig, Thomas" initials="FT" lastIdx="24" clrIdx="0">
    <p:extLst>
      <p:ext uri="{19B8F6BF-5375-455C-9EA6-DF929625EA0E}">
        <p15:presenceInfo xmlns:p15="http://schemas.microsoft.com/office/powerpoint/2012/main" userId="S::thomas.flaig@cuanschutz.edu::25ce5dd8-77a2-4bba-8934-ac6eed845d53" providerId="AD"/>
      </p:ext>
    </p:extLst>
  </p:cmAuthor>
  <p:cmAuthor id="2" name="Ryan Nisogi" initials="RN" lastIdx="3" clrIdx="1">
    <p:extLst>
      <p:ext uri="{19B8F6BF-5375-455C-9EA6-DF929625EA0E}">
        <p15:presenceInfo xmlns:p15="http://schemas.microsoft.com/office/powerpoint/2012/main" userId="Ryan Nisogi" providerId="None"/>
      </p:ext>
    </p:extLst>
  </p:cmAuthor>
  <p:cmAuthor id="3" name="Kendall, Trisha B" initials="KB" lastIdx="8" clrIdx="2">
    <p:extLst>
      <p:ext uri="{19B8F6BF-5375-455C-9EA6-DF929625EA0E}">
        <p15:presenceInfo xmlns:p15="http://schemas.microsoft.com/office/powerpoint/2012/main" userId="S::trisha.kendall@cuanschutz.edu::ab3e1344-ec64-46d0-97dc-4a8393d89539" providerId="AD"/>
      </p:ext>
    </p:extLst>
  </p:cmAuthor>
  <p:cmAuthor id="4" name="Hastings, Matthew" initials="HM" lastIdx="2" clrIdx="3">
    <p:extLst>
      <p:ext uri="{19B8F6BF-5375-455C-9EA6-DF929625EA0E}">
        <p15:presenceInfo xmlns:p15="http://schemas.microsoft.com/office/powerpoint/2012/main" userId="S::matthew.hastings@cuanschutz.edu::25c0cffa-0ead-444c-a3ba-4bb48d1b04c1" providerId="AD"/>
      </p:ext>
    </p:extLst>
  </p:cmAuthor>
  <p:cmAuthor id="5" name="Lane, Megan" initials="LM" lastIdx="13" clrIdx="4">
    <p:extLst>
      <p:ext uri="{19B8F6BF-5375-455C-9EA6-DF929625EA0E}">
        <p15:presenceInfo xmlns:p15="http://schemas.microsoft.com/office/powerpoint/2012/main" userId="S::megan.3.lane@cuanschutz.edu::17e4da23-c1b2-4333-8157-5db1bfd030bb" providerId="AD"/>
      </p:ext>
    </p:extLst>
  </p:cmAuthor>
  <p:cmAuthor id="6" name="Adams, Sarah" initials="AS" lastIdx="5" clrIdx="5">
    <p:extLst>
      <p:ext uri="{19B8F6BF-5375-455C-9EA6-DF929625EA0E}">
        <p15:presenceInfo xmlns:p15="http://schemas.microsoft.com/office/powerpoint/2012/main" userId="S::sarah.l2.adams@cuanschutz.edu::de9400d4-263b-403f-9f56-0067ba6fbf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87C"/>
    <a:srgbClr val="5F5F5F"/>
    <a:srgbClr val="808080"/>
    <a:srgbClr val="DDDDDD"/>
    <a:srgbClr val="EAEAEA"/>
    <a:srgbClr val="000000"/>
    <a:srgbClr val="A28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16" autoAdjust="0"/>
  </p:normalViewPr>
  <p:slideViewPr>
    <p:cSldViewPr snapToGrid="0">
      <p:cViewPr varScale="1">
        <p:scale>
          <a:sx n="91" d="100"/>
          <a:sy n="91" d="100"/>
        </p:scale>
        <p:origin x="2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1-12-02T12:55:25.555" idx="12">
    <p:pos x="10" y="10"/>
    <p:text>FYI - This slide had the COVID icon, but we swapped it out for the chart icon, since that seemed more appropriate. 
</p:text>
    <p:extLst>
      <p:ext uri="{C676402C-5697-4E1C-873F-D02D1690AC5C}">
        <p15:threadingInfo xmlns:p15="http://schemas.microsoft.com/office/powerpoint/2012/main" timeZoneBias="480"/>
      </p:ext>
    </p:extLst>
  </p:cm>
  <p:cm authorId="1" dt="2021-12-05T08:20:06.509" idx="21">
    <p:pos x="106" y="106"/>
    <p:text>agree and thank you</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1-12-02T09:14:23.754" idx="7">
    <p:pos x="10" y="10"/>
    <p:text>Dr. Flaig's team to shorten copy on this slide</p:text>
    <p:extLst>
      <p:ext uri="{C676402C-5697-4E1C-873F-D02D1690AC5C}">
        <p15:threadingInfo xmlns:p15="http://schemas.microsoft.com/office/powerpoint/2012/main" timeZoneBias="480"/>
      </p:ext>
    </p:extLst>
  </p:cm>
  <p:cm authorId="1" dt="2021-12-05T08:23:17.125" idx="22">
    <p:pos x="1935" y="2608"/>
    <p:text>I have shortened this up.</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12-02T09:55:33.836" idx="5">
    <p:pos x="5075" y="1129"/>
    <p:text>Could shorten the text in these bullets for readability</p:text>
    <p:extLst>
      <p:ext uri="{C676402C-5697-4E1C-873F-D02D1690AC5C}">
        <p15:threadingInfo xmlns:p15="http://schemas.microsoft.com/office/powerpoint/2012/main" timeZoneBias="480"/>
      </p:ext>
    </p:extLst>
  </p:cm>
  <p:cm authorId="1" dt="2021-12-05T08:24:28.223" idx="23">
    <p:pos x="2330" y="1320"/>
    <p:text>agree and have shortened this up a bit</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21-12-02T08:59:50.171" idx="13">
    <p:pos x="10" y="10"/>
    <p:text>Dr. Flaig's team is still working on this slide and will update. Recommend formatting consistently with gold bullet points
</p:text>
    <p:extLst>
      <p:ext uri="{C676402C-5697-4E1C-873F-D02D1690AC5C}">
        <p15:threadingInfo xmlns:p15="http://schemas.microsoft.com/office/powerpoint/2012/main" timeZoneBias="480"/>
      </p:ext>
    </p:extLst>
  </p:cm>
  <p:cm authorId="1" dt="2021-12-05T08:30:32.876" idx="24">
    <p:pos x="106" y="106"/>
    <p:text>updated slide</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12-02T08:21:19.717" idx="2">
    <p:pos x="6977" y="1034"/>
    <p:text>I recommend labeling this chart or workflow</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CF12B-9A58-4267-9807-68872BBD9EDE}"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n-US"/>
        </a:p>
      </dgm:t>
    </dgm:pt>
    <dgm:pt modelId="{ADC8530F-E156-48A1-B480-485A700A11B2}">
      <dgm:prSet phldrT="[Text]" custT="1"/>
      <dgm:spPr/>
      <dgm:t>
        <a:bodyPr/>
        <a:lstStyle/>
        <a:p>
          <a:r>
            <a:rPr lang="en-US" altLang="en-US" sz="1200">
              <a:ea typeface="MS PGothic" pitchFamily="34" charset="-128"/>
            </a:rPr>
            <a:t>Initial Perception of the Problem</a:t>
          </a:r>
          <a:endParaRPr lang="en-US" sz="1200"/>
        </a:p>
      </dgm:t>
    </dgm:pt>
    <dgm:pt modelId="{A5DF0CE8-2056-445B-A620-601827726245}" type="parTrans" cxnId="{52DC72DC-4265-440B-A183-ECE70183F27E}">
      <dgm:prSet/>
      <dgm:spPr/>
      <dgm:t>
        <a:bodyPr/>
        <a:lstStyle/>
        <a:p>
          <a:endParaRPr lang="en-US"/>
        </a:p>
      </dgm:t>
    </dgm:pt>
    <dgm:pt modelId="{B4906CF1-31BA-4843-8072-8A2AA9D5BFE7}" type="sibTrans" cxnId="{52DC72DC-4265-440B-A183-ECE70183F27E}">
      <dgm:prSet/>
      <dgm:spPr/>
      <dgm:t>
        <a:bodyPr/>
        <a:lstStyle/>
        <a:p>
          <a:endParaRPr lang="en-US"/>
        </a:p>
      </dgm:t>
    </dgm:pt>
    <dgm:pt modelId="{9636C13C-44D0-48DD-AE84-14C0BD3DFECC}">
      <dgm:prSet phldrT="[Text]" custT="1"/>
      <dgm:spPr/>
      <dgm:t>
        <a:bodyPr/>
        <a:lstStyle/>
        <a:p>
          <a:r>
            <a:rPr lang="en-US" altLang="en-US" sz="1200">
              <a:ea typeface="MS PGothic" pitchFamily="34" charset="-128"/>
            </a:rPr>
            <a:t>Analysis of the Current State using Root Cause Analysis</a:t>
          </a:r>
          <a:endParaRPr lang="en-US" sz="1200"/>
        </a:p>
      </dgm:t>
    </dgm:pt>
    <dgm:pt modelId="{96436DDA-3257-4C17-A06D-AD2E7D62A785}" type="parTrans" cxnId="{9ED2DA07-056D-4AA8-8CE4-A4161A1D3930}">
      <dgm:prSet/>
      <dgm:spPr/>
      <dgm:t>
        <a:bodyPr/>
        <a:lstStyle/>
        <a:p>
          <a:endParaRPr lang="en-US"/>
        </a:p>
      </dgm:t>
    </dgm:pt>
    <dgm:pt modelId="{5CFF1CFD-7825-4228-A7A8-4AA02221EAF4}" type="sibTrans" cxnId="{9ED2DA07-056D-4AA8-8CE4-A4161A1D3930}">
      <dgm:prSet/>
      <dgm:spPr/>
      <dgm:t>
        <a:bodyPr/>
        <a:lstStyle/>
        <a:p>
          <a:endParaRPr lang="en-US"/>
        </a:p>
      </dgm:t>
    </dgm:pt>
    <dgm:pt modelId="{F8E83AAE-5B73-4335-ADB6-026F5071DE43}">
      <dgm:prSet phldrT="[Text]" custT="1"/>
      <dgm:spPr/>
      <dgm:t>
        <a:bodyPr/>
        <a:lstStyle/>
        <a:p>
          <a:r>
            <a:rPr lang="en-US" altLang="en-US" sz="1200">
              <a:ea typeface="MS PGothic" pitchFamily="34" charset="-128"/>
            </a:rPr>
            <a:t>Definition of Target State</a:t>
          </a:r>
          <a:endParaRPr lang="en-US" sz="1200"/>
        </a:p>
      </dgm:t>
    </dgm:pt>
    <dgm:pt modelId="{3590EF8B-17D2-4915-A560-5922AA5503D0}" type="parTrans" cxnId="{E0A3C659-C1CA-46D8-B4FF-7124D2285A2E}">
      <dgm:prSet/>
      <dgm:spPr/>
      <dgm:t>
        <a:bodyPr/>
        <a:lstStyle/>
        <a:p>
          <a:endParaRPr lang="en-US"/>
        </a:p>
      </dgm:t>
    </dgm:pt>
    <dgm:pt modelId="{38494F0C-7066-4225-B973-003A61307EFB}" type="sibTrans" cxnId="{E0A3C659-C1CA-46D8-B4FF-7124D2285A2E}">
      <dgm:prSet/>
      <dgm:spPr/>
      <dgm:t>
        <a:bodyPr/>
        <a:lstStyle/>
        <a:p>
          <a:endParaRPr lang="en-US"/>
        </a:p>
      </dgm:t>
    </dgm:pt>
    <dgm:pt modelId="{456AA2EE-4E4C-4EBF-966E-8AFFD130AA4B}">
      <dgm:prSet custT="1"/>
      <dgm:spPr/>
      <dgm:t>
        <a:bodyPr/>
        <a:lstStyle/>
        <a:p>
          <a:r>
            <a:rPr lang="en-US" altLang="en-US" sz="1200">
              <a:ea typeface="MS PGothic" pitchFamily="34" charset="-128"/>
            </a:rPr>
            <a:t>Action Planning, Experimentation, and Measurement</a:t>
          </a:r>
          <a:endParaRPr lang="en-US" altLang="en-US" sz="1200"/>
        </a:p>
      </dgm:t>
    </dgm:pt>
    <dgm:pt modelId="{9E261EDE-10D2-42DB-8DF9-211C6187E5CE}" type="parTrans" cxnId="{CACA61B3-4E8D-4F37-85E1-4CBCF686A4AC}">
      <dgm:prSet/>
      <dgm:spPr/>
      <dgm:t>
        <a:bodyPr/>
        <a:lstStyle/>
        <a:p>
          <a:endParaRPr lang="en-US"/>
        </a:p>
      </dgm:t>
    </dgm:pt>
    <dgm:pt modelId="{A02AE561-840D-4F6A-986D-6058E6C090C5}" type="sibTrans" cxnId="{CACA61B3-4E8D-4F37-85E1-4CBCF686A4AC}">
      <dgm:prSet/>
      <dgm:spPr/>
      <dgm:t>
        <a:bodyPr/>
        <a:lstStyle/>
        <a:p>
          <a:endParaRPr lang="en-US"/>
        </a:p>
      </dgm:t>
    </dgm:pt>
    <dgm:pt modelId="{ACE32168-E8C5-4E76-B77E-C466F225AE13}" type="pres">
      <dgm:prSet presAssocID="{F39CF12B-9A58-4267-9807-68872BBD9EDE}" presName="rootnode" presStyleCnt="0">
        <dgm:presLayoutVars>
          <dgm:chMax/>
          <dgm:chPref/>
          <dgm:dir/>
          <dgm:animLvl val="lvl"/>
        </dgm:presLayoutVars>
      </dgm:prSet>
      <dgm:spPr/>
    </dgm:pt>
    <dgm:pt modelId="{778125CD-F011-4B84-9564-06F5E8FA2856}" type="pres">
      <dgm:prSet presAssocID="{ADC8530F-E156-48A1-B480-485A700A11B2}" presName="composite" presStyleCnt="0"/>
      <dgm:spPr/>
    </dgm:pt>
    <dgm:pt modelId="{9A061E8F-12DE-4A4D-9704-0C7A73BF762C}" type="pres">
      <dgm:prSet presAssocID="{ADC8530F-E156-48A1-B480-485A700A11B2}" presName="LShape" presStyleLbl="alignNode1" presStyleIdx="0" presStyleCnt="7"/>
      <dgm:spPr/>
    </dgm:pt>
    <dgm:pt modelId="{ADE7F41D-6FAE-4552-A711-DFBDC6AC8181}" type="pres">
      <dgm:prSet presAssocID="{ADC8530F-E156-48A1-B480-485A700A11B2}" presName="ParentText" presStyleLbl="revTx" presStyleIdx="0" presStyleCnt="4">
        <dgm:presLayoutVars>
          <dgm:chMax val="0"/>
          <dgm:chPref val="0"/>
          <dgm:bulletEnabled val="1"/>
        </dgm:presLayoutVars>
      </dgm:prSet>
      <dgm:spPr/>
    </dgm:pt>
    <dgm:pt modelId="{60A02C74-22D1-44E7-A613-E7FD3F8F0363}" type="pres">
      <dgm:prSet presAssocID="{ADC8530F-E156-48A1-B480-485A700A11B2}" presName="Triangle" presStyleLbl="alignNode1" presStyleIdx="1" presStyleCnt="7"/>
      <dgm:spPr>
        <a:solidFill>
          <a:schemeClr val="accent5"/>
        </a:solidFill>
        <a:ln>
          <a:noFill/>
        </a:ln>
      </dgm:spPr>
    </dgm:pt>
    <dgm:pt modelId="{D8E02069-C51F-4F2F-89B9-9C82A99AC13A}" type="pres">
      <dgm:prSet presAssocID="{B4906CF1-31BA-4843-8072-8A2AA9D5BFE7}" presName="sibTrans" presStyleCnt="0"/>
      <dgm:spPr/>
    </dgm:pt>
    <dgm:pt modelId="{5202B298-BDE1-4BAF-9152-4944E296B836}" type="pres">
      <dgm:prSet presAssocID="{B4906CF1-31BA-4843-8072-8A2AA9D5BFE7}" presName="space" presStyleCnt="0"/>
      <dgm:spPr/>
    </dgm:pt>
    <dgm:pt modelId="{93D69FC7-F75B-470D-88EA-30FFF63B0FF7}" type="pres">
      <dgm:prSet presAssocID="{9636C13C-44D0-48DD-AE84-14C0BD3DFECC}" presName="composite" presStyleCnt="0"/>
      <dgm:spPr/>
    </dgm:pt>
    <dgm:pt modelId="{8BED833F-D59E-469E-A947-E5544FC5806B}" type="pres">
      <dgm:prSet presAssocID="{9636C13C-44D0-48DD-AE84-14C0BD3DFECC}" presName="LShape" presStyleLbl="alignNode1" presStyleIdx="2" presStyleCnt="7"/>
      <dgm:spPr>
        <a:solidFill>
          <a:srgbClr val="5F5F5F"/>
        </a:solidFill>
        <a:ln>
          <a:noFill/>
        </a:ln>
      </dgm:spPr>
    </dgm:pt>
    <dgm:pt modelId="{E287905A-625B-4958-9033-4647376266CD}" type="pres">
      <dgm:prSet presAssocID="{9636C13C-44D0-48DD-AE84-14C0BD3DFECC}" presName="ParentText" presStyleLbl="revTx" presStyleIdx="1" presStyleCnt="4">
        <dgm:presLayoutVars>
          <dgm:chMax val="0"/>
          <dgm:chPref val="0"/>
          <dgm:bulletEnabled val="1"/>
        </dgm:presLayoutVars>
      </dgm:prSet>
      <dgm:spPr/>
    </dgm:pt>
    <dgm:pt modelId="{2A34AB25-CA7E-4134-840E-6DC30920DC83}" type="pres">
      <dgm:prSet presAssocID="{9636C13C-44D0-48DD-AE84-14C0BD3DFECC}" presName="Triangle" presStyleLbl="alignNode1" presStyleIdx="3" presStyleCnt="7"/>
      <dgm:spPr>
        <a:solidFill>
          <a:srgbClr val="5F5F5F"/>
        </a:solidFill>
        <a:ln>
          <a:noFill/>
        </a:ln>
      </dgm:spPr>
    </dgm:pt>
    <dgm:pt modelId="{8F839E66-17C3-4679-AAAB-9D4932FC38BC}" type="pres">
      <dgm:prSet presAssocID="{5CFF1CFD-7825-4228-A7A8-4AA02221EAF4}" presName="sibTrans" presStyleCnt="0"/>
      <dgm:spPr/>
    </dgm:pt>
    <dgm:pt modelId="{A5D0A821-61E9-4AAB-9595-062E40B9522E}" type="pres">
      <dgm:prSet presAssocID="{5CFF1CFD-7825-4228-A7A8-4AA02221EAF4}" presName="space" presStyleCnt="0"/>
      <dgm:spPr/>
    </dgm:pt>
    <dgm:pt modelId="{B07DDE4E-595D-4394-AFAC-6D3F4EE3A31E}" type="pres">
      <dgm:prSet presAssocID="{F8E83AAE-5B73-4335-ADB6-026F5071DE43}" presName="composite" presStyleCnt="0"/>
      <dgm:spPr/>
    </dgm:pt>
    <dgm:pt modelId="{D68E3E71-667F-4A95-BF8A-B7940F7E8F24}" type="pres">
      <dgm:prSet presAssocID="{F8E83AAE-5B73-4335-ADB6-026F5071DE43}" presName="LShape" presStyleLbl="alignNode1" presStyleIdx="4" presStyleCnt="7"/>
      <dgm:spPr>
        <a:solidFill>
          <a:schemeClr val="accent1">
            <a:lumMod val="60000"/>
            <a:lumOff val="40000"/>
          </a:schemeClr>
        </a:solidFill>
        <a:ln>
          <a:noFill/>
        </a:ln>
      </dgm:spPr>
    </dgm:pt>
    <dgm:pt modelId="{8CC3AD96-DBC8-40FD-B220-A7E8B9F10133}" type="pres">
      <dgm:prSet presAssocID="{F8E83AAE-5B73-4335-ADB6-026F5071DE43}" presName="ParentText" presStyleLbl="revTx" presStyleIdx="2" presStyleCnt="4">
        <dgm:presLayoutVars>
          <dgm:chMax val="0"/>
          <dgm:chPref val="0"/>
          <dgm:bulletEnabled val="1"/>
        </dgm:presLayoutVars>
      </dgm:prSet>
      <dgm:spPr/>
    </dgm:pt>
    <dgm:pt modelId="{DDB37B1E-2C87-4D0E-8FCA-DE662F829AEE}" type="pres">
      <dgm:prSet presAssocID="{F8E83AAE-5B73-4335-ADB6-026F5071DE43}" presName="Triangle" presStyleLbl="alignNode1" presStyleIdx="5" presStyleCnt="7"/>
      <dgm:spPr>
        <a:solidFill>
          <a:schemeClr val="accent1">
            <a:lumMod val="60000"/>
            <a:lumOff val="40000"/>
          </a:schemeClr>
        </a:solidFill>
        <a:ln>
          <a:noFill/>
        </a:ln>
      </dgm:spPr>
    </dgm:pt>
    <dgm:pt modelId="{5D7AFEA9-E75F-4453-9760-5B395316A3A6}" type="pres">
      <dgm:prSet presAssocID="{38494F0C-7066-4225-B973-003A61307EFB}" presName="sibTrans" presStyleCnt="0"/>
      <dgm:spPr/>
    </dgm:pt>
    <dgm:pt modelId="{ED9D13EC-65AE-41F1-B4CA-913110563B47}" type="pres">
      <dgm:prSet presAssocID="{38494F0C-7066-4225-B973-003A61307EFB}" presName="space" presStyleCnt="0"/>
      <dgm:spPr/>
    </dgm:pt>
    <dgm:pt modelId="{1DDFB469-46A5-40E3-8F97-9296ADC2A208}" type="pres">
      <dgm:prSet presAssocID="{456AA2EE-4E4C-4EBF-966E-8AFFD130AA4B}" presName="composite" presStyleCnt="0"/>
      <dgm:spPr/>
    </dgm:pt>
    <dgm:pt modelId="{0592D5F4-1D98-4C9D-B0BA-C78CD800E99F}" type="pres">
      <dgm:prSet presAssocID="{456AA2EE-4E4C-4EBF-966E-8AFFD130AA4B}" presName="LShape" presStyleLbl="alignNode1" presStyleIdx="6" presStyleCnt="7"/>
      <dgm:spPr>
        <a:solidFill>
          <a:srgbClr val="CFB87C"/>
        </a:solidFill>
        <a:ln>
          <a:noFill/>
        </a:ln>
      </dgm:spPr>
    </dgm:pt>
    <dgm:pt modelId="{EA3521B0-5C61-4942-A228-5A5A164E3BFA}" type="pres">
      <dgm:prSet presAssocID="{456AA2EE-4E4C-4EBF-966E-8AFFD130AA4B}" presName="ParentText" presStyleLbl="revTx" presStyleIdx="3" presStyleCnt="4" custScaleX="132176" custLinFactNeighborX="18540">
        <dgm:presLayoutVars>
          <dgm:chMax val="0"/>
          <dgm:chPref val="0"/>
          <dgm:bulletEnabled val="1"/>
        </dgm:presLayoutVars>
      </dgm:prSet>
      <dgm:spPr/>
    </dgm:pt>
  </dgm:ptLst>
  <dgm:cxnLst>
    <dgm:cxn modelId="{9ED2DA07-056D-4AA8-8CE4-A4161A1D3930}" srcId="{F39CF12B-9A58-4267-9807-68872BBD9EDE}" destId="{9636C13C-44D0-48DD-AE84-14C0BD3DFECC}" srcOrd="1" destOrd="0" parTransId="{96436DDA-3257-4C17-A06D-AD2E7D62A785}" sibTransId="{5CFF1CFD-7825-4228-A7A8-4AA02221EAF4}"/>
    <dgm:cxn modelId="{D8DCAD47-9D5A-4D5C-A13B-E9A0C896B8FC}" type="presOf" srcId="{456AA2EE-4E4C-4EBF-966E-8AFFD130AA4B}" destId="{EA3521B0-5C61-4942-A228-5A5A164E3BFA}" srcOrd="0" destOrd="0" presId="urn:microsoft.com/office/officeart/2009/3/layout/StepUpProcess"/>
    <dgm:cxn modelId="{E0A3C659-C1CA-46D8-B4FF-7124D2285A2E}" srcId="{F39CF12B-9A58-4267-9807-68872BBD9EDE}" destId="{F8E83AAE-5B73-4335-ADB6-026F5071DE43}" srcOrd="2" destOrd="0" parTransId="{3590EF8B-17D2-4915-A560-5922AA5503D0}" sibTransId="{38494F0C-7066-4225-B973-003A61307EFB}"/>
    <dgm:cxn modelId="{C89C217A-AA77-4C2A-A0C9-E824DC698509}" type="presOf" srcId="{F39CF12B-9A58-4267-9807-68872BBD9EDE}" destId="{ACE32168-E8C5-4E76-B77E-C466F225AE13}" srcOrd="0" destOrd="0" presId="urn:microsoft.com/office/officeart/2009/3/layout/StepUpProcess"/>
    <dgm:cxn modelId="{CACA61B3-4E8D-4F37-85E1-4CBCF686A4AC}" srcId="{F39CF12B-9A58-4267-9807-68872BBD9EDE}" destId="{456AA2EE-4E4C-4EBF-966E-8AFFD130AA4B}" srcOrd="3" destOrd="0" parTransId="{9E261EDE-10D2-42DB-8DF9-211C6187E5CE}" sibTransId="{A02AE561-840D-4F6A-986D-6058E6C090C5}"/>
    <dgm:cxn modelId="{A4733EB8-5663-45D1-9637-8CE83EE087C1}" type="presOf" srcId="{9636C13C-44D0-48DD-AE84-14C0BD3DFECC}" destId="{E287905A-625B-4958-9033-4647376266CD}" srcOrd="0" destOrd="0" presId="urn:microsoft.com/office/officeart/2009/3/layout/StepUpProcess"/>
    <dgm:cxn modelId="{060373D4-E9F2-436B-B5A8-4EEA3EB96D11}" type="presOf" srcId="{ADC8530F-E156-48A1-B480-485A700A11B2}" destId="{ADE7F41D-6FAE-4552-A711-DFBDC6AC8181}" srcOrd="0" destOrd="0" presId="urn:microsoft.com/office/officeart/2009/3/layout/StepUpProcess"/>
    <dgm:cxn modelId="{52DC72DC-4265-440B-A183-ECE70183F27E}" srcId="{F39CF12B-9A58-4267-9807-68872BBD9EDE}" destId="{ADC8530F-E156-48A1-B480-485A700A11B2}" srcOrd="0" destOrd="0" parTransId="{A5DF0CE8-2056-445B-A620-601827726245}" sibTransId="{B4906CF1-31BA-4843-8072-8A2AA9D5BFE7}"/>
    <dgm:cxn modelId="{E3EC5AF1-5119-4675-9464-CE706B33D150}" type="presOf" srcId="{F8E83AAE-5B73-4335-ADB6-026F5071DE43}" destId="{8CC3AD96-DBC8-40FD-B220-A7E8B9F10133}" srcOrd="0" destOrd="0" presId="urn:microsoft.com/office/officeart/2009/3/layout/StepUpProcess"/>
    <dgm:cxn modelId="{8648A516-AB15-4D10-94DB-BDF6FAB24E32}" type="presParOf" srcId="{ACE32168-E8C5-4E76-B77E-C466F225AE13}" destId="{778125CD-F011-4B84-9564-06F5E8FA2856}" srcOrd="0" destOrd="0" presId="urn:microsoft.com/office/officeart/2009/3/layout/StepUpProcess"/>
    <dgm:cxn modelId="{0435B4BF-E0BE-448A-8DA0-0C76530902A0}" type="presParOf" srcId="{778125CD-F011-4B84-9564-06F5E8FA2856}" destId="{9A061E8F-12DE-4A4D-9704-0C7A73BF762C}" srcOrd="0" destOrd="0" presId="urn:microsoft.com/office/officeart/2009/3/layout/StepUpProcess"/>
    <dgm:cxn modelId="{1CFF1E45-7CB9-46B3-A271-5AAE8A716239}" type="presParOf" srcId="{778125CD-F011-4B84-9564-06F5E8FA2856}" destId="{ADE7F41D-6FAE-4552-A711-DFBDC6AC8181}" srcOrd="1" destOrd="0" presId="urn:microsoft.com/office/officeart/2009/3/layout/StepUpProcess"/>
    <dgm:cxn modelId="{A024AAD0-0BF4-466F-A7BD-38993330F342}" type="presParOf" srcId="{778125CD-F011-4B84-9564-06F5E8FA2856}" destId="{60A02C74-22D1-44E7-A613-E7FD3F8F0363}" srcOrd="2" destOrd="0" presId="urn:microsoft.com/office/officeart/2009/3/layout/StepUpProcess"/>
    <dgm:cxn modelId="{FF13A052-1C56-4B30-9751-67845CE5869A}" type="presParOf" srcId="{ACE32168-E8C5-4E76-B77E-C466F225AE13}" destId="{D8E02069-C51F-4F2F-89B9-9C82A99AC13A}" srcOrd="1" destOrd="0" presId="urn:microsoft.com/office/officeart/2009/3/layout/StepUpProcess"/>
    <dgm:cxn modelId="{172BB463-4811-4364-BFB0-CC60B6CFAC41}" type="presParOf" srcId="{D8E02069-C51F-4F2F-89B9-9C82A99AC13A}" destId="{5202B298-BDE1-4BAF-9152-4944E296B836}" srcOrd="0" destOrd="0" presId="urn:microsoft.com/office/officeart/2009/3/layout/StepUpProcess"/>
    <dgm:cxn modelId="{1D7CAB23-71FC-4E54-9EE5-9A78F9C63FD6}" type="presParOf" srcId="{ACE32168-E8C5-4E76-B77E-C466F225AE13}" destId="{93D69FC7-F75B-470D-88EA-30FFF63B0FF7}" srcOrd="2" destOrd="0" presId="urn:microsoft.com/office/officeart/2009/3/layout/StepUpProcess"/>
    <dgm:cxn modelId="{D42EEDAB-DFD2-4C89-B3F9-DFA693D5F4C3}" type="presParOf" srcId="{93D69FC7-F75B-470D-88EA-30FFF63B0FF7}" destId="{8BED833F-D59E-469E-A947-E5544FC5806B}" srcOrd="0" destOrd="0" presId="urn:microsoft.com/office/officeart/2009/3/layout/StepUpProcess"/>
    <dgm:cxn modelId="{D096A85E-4143-42F0-AA8F-30C11E763ECE}" type="presParOf" srcId="{93D69FC7-F75B-470D-88EA-30FFF63B0FF7}" destId="{E287905A-625B-4958-9033-4647376266CD}" srcOrd="1" destOrd="0" presId="urn:microsoft.com/office/officeart/2009/3/layout/StepUpProcess"/>
    <dgm:cxn modelId="{A38B3E89-AE06-4438-A06C-E8DAA0727C10}" type="presParOf" srcId="{93D69FC7-F75B-470D-88EA-30FFF63B0FF7}" destId="{2A34AB25-CA7E-4134-840E-6DC30920DC83}" srcOrd="2" destOrd="0" presId="urn:microsoft.com/office/officeart/2009/3/layout/StepUpProcess"/>
    <dgm:cxn modelId="{58D43DB0-983A-46F7-8B13-4C6AB206499B}" type="presParOf" srcId="{ACE32168-E8C5-4E76-B77E-C466F225AE13}" destId="{8F839E66-17C3-4679-AAAB-9D4932FC38BC}" srcOrd="3" destOrd="0" presId="urn:microsoft.com/office/officeart/2009/3/layout/StepUpProcess"/>
    <dgm:cxn modelId="{0BAE7F99-4126-488E-827D-A284C9808963}" type="presParOf" srcId="{8F839E66-17C3-4679-AAAB-9D4932FC38BC}" destId="{A5D0A821-61E9-4AAB-9595-062E40B9522E}" srcOrd="0" destOrd="0" presId="urn:microsoft.com/office/officeart/2009/3/layout/StepUpProcess"/>
    <dgm:cxn modelId="{5319B983-901E-492C-A6FE-8978E5DF7B42}" type="presParOf" srcId="{ACE32168-E8C5-4E76-B77E-C466F225AE13}" destId="{B07DDE4E-595D-4394-AFAC-6D3F4EE3A31E}" srcOrd="4" destOrd="0" presId="urn:microsoft.com/office/officeart/2009/3/layout/StepUpProcess"/>
    <dgm:cxn modelId="{73898C40-4001-4B3B-8F52-0090BA7C7005}" type="presParOf" srcId="{B07DDE4E-595D-4394-AFAC-6D3F4EE3A31E}" destId="{D68E3E71-667F-4A95-BF8A-B7940F7E8F24}" srcOrd="0" destOrd="0" presId="urn:microsoft.com/office/officeart/2009/3/layout/StepUpProcess"/>
    <dgm:cxn modelId="{37D92936-2A0F-41A3-977B-3126BFD11B90}" type="presParOf" srcId="{B07DDE4E-595D-4394-AFAC-6D3F4EE3A31E}" destId="{8CC3AD96-DBC8-40FD-B220-A7E8B9F10133}" srcOrd="1" destOrd="0" presId="urn:microsoft.com/office/officeart/2009/3/layout/StepUpProcess"/>
    <dgm:cxn modelId="{5BCDF8AA-32A1-4B87-8346-2F6A7ACB9493}" type="presParOf" srcId="{B07DDE4E-595D-4394-AFAC-6D3F4EE3A31E}" destId="{DDB37B1E-2C87-4D0E-8FCA-DE662F829AEE}" srcOrd="2" destOrd="0" presId="urn:microsoft.com/office/officeart/2009/3/layout/StepUpProcess"/>
    <dgm:cxn modelId="{F4BE5BF9-7131-46C2-8579-D87E1ABD33BC}" type="presParOf" srcId="{ACE32168-E8C5-4E76-B77E-C466F225AE13}" destId="{5D7AFEA9-E75F-4453-9760-5B395316A3A6}" srcOrd="5" destOrd="0" presId="urn:microsoft.com/office/officeart/2009/3/layout/StepUpProcess"/>
    <dgm:cxn modelId="{F49F29B4-67E0-4AAD-A2E3-A8576EAD68B4}" type="presParOf" srcId="{5D7AFEA9-E75F-4453-9760-5B395316A3A6}" destId="{ED9D13EC-65AE-41F1-B4CA-913110563B47}" srcOrd="0" destOrd="0" presId="urn:microsoft.com/office/officeart/2009/3/layout/StepUpProcess"/>
    <dgm:cxn modelId="{8E5BE687-F858-4A0A-A6C6-0249EA983650}" type="presParOf" srcId="{ACE32168-E8C5-4E76-B77E-C466F225AE13}" destId="{1DDFB469-46A5-40E3-8F97-9296ADC2A208}" srcOrd="6" destOrd="0" presId="urn:microsoft.com/office/officeart/2009/3/layout/StepUpProcess"/>
    <dgm:cxn modelId="{FC69B140-C4EB-4B61-99BD-56711AEE1B8E}" type="presParOf" srcId="{1DDFB469-46A5-40E3-8F97-9296ADC2A208}" destId="{0592D5F4-1D98-4C9D-B0BA-C78CD800E99F}" srcOrd="0" destOrd="0" presId="urn:microsoft.com/office/officeart/2009/3/layout/StepUpProcess"/>
    <dgm:cxn modelId="{9985106C-AC4D-4429-80CD-04A1398AE680}" type="presParOf" srcId="{1DDFB469-46A5-40E3-8F97-9296ADC2A208}" destId="{EA3521B0-5C61-4942-A228-5A5A164E3BFA}" srcOrd="1" destOrd="0" presId="urn:microsoft.com/office/officeart/2009/3/layout/StepUpProcess"/>
  </dgm:cxnLst>
  <dgm:bg>
    <a:solidFill>
      <a:schemeClr val="bg1">
        <a:alpha val="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61E8F-12DE-4A4D-9704-0C7A73BF762C}">
      <dsp:nvSpPr>
        <dsp:cNvPr id="0" name=""/>
        <dsp:cNvSpPr/>
      </dsp:nvSpPr>
      <dsp:spPr>
        <a:xfrm rot="5400000">
          <a:off x="403530" y="683228"/>
          <a:ext cx="660657" cy="1099318"/>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7F41D-6FAE-4552-A711-DFBDC6AC8181}">
      <dsp:nvSpPr>
        <dsp:cNvPr id="0" name=""/>
        <dsp:cNvSpPr/>
      </dsp:nvSpPr>
      <dsp:spPr>
        <a:xfrm>
          <a:off x="293250" y="1011688"/>
          <a:ext cx="992470" cy="86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altLang="en-US" sz="1200" kern="1200">
              <a:ea typeface="MS PGothic" pitchFamily="34" charset="-128"/>
            </a:rPr>
            <a:t>Initial Perception of the Problem</a:t>
          </a:r>
          <a:endParaRPr lang="en-US" sz="1200" kern="1200"/>
        </a:p>
      </dsp:txBody>
      <dsp:txXfrm>
        <a:off x="293250" y="1011688"/>
        <a:ext cx="992470" cy="869958"/>
      </dsp:txXfrm>
    </dsp:sp>
    <dsp:sp modelId="{60A02C74-22D1-44E7-A613-E7FD3F8F0363}">
      <dsp:nvSpPr>
        <dsp:cNvPr id="0" name=""/>
        <dsp:cNvSpPr/>
      </dsp:nvSpPr>
      <dsp:spPr>
        <a:xfrm>
          <a:off x="1098462" y="602295"/>
          <a:ext cx="187258" cy="187258"/>
        </a:xfrm>
        <a:prstGeom prst="triangle">
          <a:avLst>
            <a:gd name="adj" fmla="val 100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ED833F-D59E-469E-A947-E5544FC5806B}">
      <dsp:nvSpPr>
        <dsp:cNvPr id="0" name=""/>
        <dsp:cNvSpPr/>
      </dsp:nvSpPr>
      <dsp:spPr>
        <a:xfrm rot="5400000">
          <a:off x="1618508" y="382581"/>
          <a:ext cx="660657" cy="1099318"/>
        </a:xfrm>
        <a:prstGeom prst="corner">
          <a:avLst>
            <a:gd name="adj1" fmla="val 16120"/>
            <a:gd name="adj2" fmla="val 16110"/>
          </a:avLst>
        </a:prstGeom>
        <a:solidFill>
          <a:srgbClr val="5F5F5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87905A-625B-4958-9033-4647376266CD}">
      <dsp:nvSpPr>
        <dsp:cNvPr id="0" name=""/>
        <dsp:cNvSpPr/>
      </dsp:nvSpPr>
      <dsp:spPr>
        <a:xfrm>
          <a:off x="1508228" y="711040"/>
          <a:ext cx="992470" cy="86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altLang="en-US" sz="1200" kern="1200">
              <a:ea typeface="MS PGothic" pitchFamily="34" charset="-128"/>
            </a:rPr>
            <a:t>Analysis of the Current State using Root Cause Analysis</a:t>
          </a:r>
          <a:endParaRPr lang="en-US" sz="1200" kern="1200"/>
        </a:p>
      </dsp:txBody>
      <dsp:txXfrm>
        <a:off x="1508228" y="711040"/>
        <a:ext cx="992470" cy="869958"/>
      </dsp:txXfrm>
    </dsp:sp>
    <dsp:sp modelId="{2A34AB25-CA7E-4134-840E-6DC30920DC83}">
      <dsp:nvSpPr>
        <dsp:cNvPr id="0" name=""/>
        <dsp:cNvSpPr/>
      </dsp:nvSpPr>
      <dsp:spPr>
        <a:xfrm>
          <a:off x="2313440" y="301648"/>
          <a:ext cx="187258" cy="187258"/>
        </a:xfrm>
        <a:prstGeom prst="triangle">
          <a:avLst>
            <a:gd name="adj" fmla="val 100000"/>
          </a:avLst>
        </a:prstGeom>
        <a:solidFill>
          <a:srgbClr val="5F5F5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E3E71-667F-4A95-BF8A-B7940F7E8F24}">
      <dsp:nvSpPr>
        <dsp:cNvPr id="0" name=""/>
        <dsp:cNvSpPr/>
      </dsp:nvSpPr>
      <dsp:spPr>
        <a:xfrm rot="5400000">
          <a:off x="2833486" y="81933"/>
          <a:ext cx="660657" cy="1099318"/>
        </a:xfrm>
        <a:prstGeom prst="corner">
          <a:avLst>
            <a:gd name="adj1" fmla="val 16120"/>
            <a:gd name="adj2" fmla="val 16110"/>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C3AD96-DBC8-40FD-B220-A7E8B9F10133}">
      <dsp:nvSpPr>
        <dsp:cNvPr id="0" name=""/>
        <dsp:cNvSpPr/>
      </dsp:nvSpPr>
      <dsp:spPr>
        <a:xfrm>
          <a:off x="2723206" y="410393"/>
          <a:ext cx="992470" cy="86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altLang="en-US" sz="1200" kern="1200">
              <a:ea typeface="MS PGothic" pitchFamily="34" charset="-128"/>
            </a:rPr>
            <a:t>Definition of Target State</a:t>
          </a:r>
          <a:endParaRPr lang="en-US" sz="1200" kern="1200"/>
        </a:p>
      </dsp:txBody>
      <dsp:txXfrm>
        <a:off x="2723206" y="410393"/>
        <a:ext cx="992470" cy="869958"/>
      </dsp:txXfrm>
    </dsp:sp>
    <dsp:sp modelId="{DDB37B1E-2C87-4D0E-8FCA-DE662F829AEE}">
      <dsp:nvSpPr>
        <dsp:cNvPr id="0" name=""/>
        <dsp:cNvSpPr/>
      </dsp:nvSpPr>
      <dsp:spPr>
        <a:xfrm>
          <a:off x="3528418" y="1000"/>
          <a:ext cx="187258" cy="187258"/>
        </a:xfrm>
        <a:prstGeom prst="triangle">
          <a:avLst>
            <a:gd name="adj" fmla="val 100000"/>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92D5F4-1D98-4C9D-B0BA-C78CD800E99F}">
      <dsp:nvSpPr>
        <dsp:cNvPr id="0" name=""/>
        <dsp:cNvSpPr/>
      </dsp:nvSpPr>
      <dsp:spPr>
        <a:xfrm rot="5400000">
          <a:off x="4099082" y="-218713"/>
          <a:ext cx="660657" cy="1099318"/>
        </a:xfrm>
        <a:prstGeom prst="corner">
          <a:avLst>
            <a:gd name="adj1" fmla="val 16120"/>
            <a:gd name="adj2" fmla="val 16110"/>
          </a:avLst>
        </a:prstGeom>
        <a:solidFill>
          <a:srgbClr val="CFB87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3521B0-5C61-4942-A228-5A5A164E3BFA}">
      <dsp:nvSpPr>
        <dsp:cNvPr id="0" name=""/>
        <dsp:cNvSpPr/>
      </dsp:nvSpPr>
      <dsp:spPr>
        <a:xfrm>
          <a:off x="4013138" y="109745"/>
          <a:ext cx="1311808" cy="869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altLang="en-US" sz="1200" kern="1200">
              <a:ea typeface="MS PGothic" pitchFamily="34" charset="-128"/>
            </a:rPr>
            <a:t>Action Planning, Experimentation, and Measurement</a:t>
          </a:r>
          <a:endParaRPr lang="en-US" altLang="en-US" sz="1200" kern="1200"/>
        </a:p>
      </dsp:txBody>
      <dsp:txXfrm>
        <a:off x="4013138" y="109745"/>
        <a:ext cx="1311808" cy="86995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C90FE4E-34CE-4A5F-984C-DA731625900B}" type="datetimeFigureOut">
              <a:rPr lang="en-US" smtClean="0"/>
              <a:t>12/7/2021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D0F9CB8-4665-422B-88AF-359540F91804}" type="slidenum">
              <a:rPr lang="en-US" smtClean="0"/>
              <a:t>‹#›</a:t>
            </a:fld>
            <a:endParaRPr lang="en-US"/>
          </a:p>
        </p:txBody>
      </p:sp>
    </p:spTree>
    <p:extLst>
      <p:ext uri="{BB962C8B-B14F-4D97-AF65-F5344CB8AC3E}">
        <p14:creationId xmlns:p14="http://schemas.microsoft.com/office/powerpoint/2010/main" val="293552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ubmed.ncbi.nlm.nih.gov/34348131/"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medrxiv.org/content/10.1101/2021.07.29.21261325v1" TargetMode="External"/><Relationship Id="rId4" Type="http://schemas.openxmlformats.org/officeDocument/2006/relationships/hyperlink" Target="https://pubmed.ncbi.nlm.nih.gov/33724185/"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F9CB8-4665-422B-88AF-359540F91804}" type="slidenum">
              <a:rPr lang="en-US" smtClean="0"/>
              <a:t>1</a:t>
            </a:fld>
            <a:endParaRPr lang="en-US"/>
          </a:p>
        </p:txBody>
      </p:sp>
    </p:spTree>
    <p:extLst>
      <p:ext uri="{BB962C8B-B14F-4D97-AF65-F5344CB8AC3E}">
        <p14:creationId xmlns:p14="http://schemas.microsoft.com/office/powerpoint/2010/main" val="372820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Slide 1 Clinical research data:</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rPr>
              <a:t>1-# </a:t>
            </a:r>
            <a:r>
              <a:rPr lang="en-US" sz="1200">
                <a:effectLst/>
                <a:highlight>
                  <a:srgbClr val="FFFF00"/>
                </a:highlight>
                <a:latin typeface="Calibri" panose="020F0502020204030204" pitchFamily="34" charset="0"/>
                <a:ea typeface="Calibri" panose="020F0502020204030204" pitchFamily="34" charset="0"/>
              </a:rPr>
              <a:t>human subject (HS) protocols 2709 (additionally – Person icon </a:t>
            </a:r>
            <a:r>
              <a:rPr lang="en-US" sz="1200">
                <a:effectLst/>
                <a:latin typeface="Calibri" panose="020F0502020204030204" pitchFamily="34" charset="0"/>
                <a:ea typeface="Calibri" panose="020F0502020204030204" pitchFamily="34" charset="0"/>
              </a:rPr>
              <a:t>3078 in ‘approved, not expiring status)- Exempt for HS approval </a:t>
            </a:r>
            <a:r>
              <a:rPr lang="en-US" sz="1200" err="1">
                <a:effectLst/>
                <a:latin typeface="Calibri" panose="020F0502020204030204" pitchFamily="34" charset="0"/>
                <a:ea typeface="Calibri" panose="020F0502020204030204" pitchFamily="34" charset="0"/>
              </a:rPr>
              <a:t>ie</a:t>
            </a:r>
            <a:r>
              <a:rPr lang="en-US" sz="1200">
                <a:effectLst/>
                <a:latin typeface="Calibri" panose="020F0502020204030204" pitchFamily="34" charset="0"/>
                <a:ea typeface="Calibri" panose="020F0502020204030204" pitchFamily="34" charset="0"/>
              </a:rPr>
              <a:t>, biospecimen, etc</a:t>
            </a:r>
          </a:p>
          <a:p>
            <a:pPr marL="0" marR="0">
              <a:spcBef>
                <a:spcPts val="0"/>
              </a:spcBef>
              <a:spcAft>
                <a:spcPts val="0"/>
              </a:spcAft>
            </a:pPr>
            <a:r>
              <a:rPr lang="en-US" sz="1200">
                <a:effectLst/>
                <a:highlight>
                  <a:srgbClr val="FFFF00"/>
                </a:highlight>
                <a:latin typeface="Calibri" panose="020F0502020204030204" pitchFamily="34" charset="0"/>
                <a:ea typeface="Calibri" panose="020F0502020204030204" pitchFamily="34" charset="0"/>
              </a:rPr>
              <a:t>2-# locally held IND/IDEs  91 Tablet or injection icon   </a:t>
            </a:r>
            <a:r>
              <a:rPr lang="en-US" sz="1200">
                <a:effectLst/>
                <a:latin typeface="Calibri" panose="020F0502020204030204" pitchFamily="34" charset="0"/>
                <a:ea typeface="Calibri" panose="020F0502020204030204" pitchFamily="34" charset="0"/>
              </a:rPr>
              <a:t>additionally 33 </a:t>
            </a:r>
            <a:r>
              <a:rPr lang="en-US" sz="1200" err="1">
                <a:effectLst/>
                <a:latin typeface="Calibri" panose="020F0502020204030204" pitchFamily="34" charset="0"/>
                <a:ea typeface="Calibri" panose="020F0502020204030204" pitchFamily="34" charset="0"/>
              </a:rPr>
              <a:t>sINDs</a:t>
            </a:r>
            <a:r>
              <a:rPr lang="en-US" sz="1200">
                <a:effectLst/>
                <a:latin typeface="Calibri" panose="020F0502020204030204" pitchFamily="34" charset="0"/>
                <a:ea typeface="Calibri" panose="020F0502020204030204" pitchFamily="34" charset="0"/>
              </a:rPr>
              <a:t>/IDEs (IDEs not nee</a:t>
            </a:r>
          </a:p>
          <a:p>
            <a:pPr marL="0" marR="0">
              <a:spcBef>
                <a:spcPts val="0"/>
              </a:spcBef>
              <a:spcAft>
                <a:spcPts val="0"/>
              </a:spcAft>
            </a:pPr>
            <a:r>
              <a:rPr lang="en-US" sz="1200">
                <a:effectLst/>
                <a:highlight>
                  <a:srgbClr val="FFFF00"/>
                </a:highlight>
                <a:latin typeface="Calibri" panose="020F0502020204030204" pitchFamily="34" charset="0"/>
                <a:ea typeface="Calibri" panose="020F0502020204030204" pitchFamily="34" charset="0"/>
              </a:rPr>
              <a:t>3-# helpdesk support tickets last fiscal year 29, 149 person/phone icon</a:t>
            </a:r>
          </a:p>
          <a:p>
            <a:pPr marL="0" marR="0">
              <a:spcBef>
                <a:spcPts val="0"/>
              </a:spcBef>
              <a:spcAft>
                <a:spcPts val="0"/>
              </a:spcAft>
            </a:pPr>
            <a:r>
              <a:rPr lang="en-US" sz="1200">
                <a:effectLst/>
                <a:latin typeface="Calibri" panose="020F0502020204030204" pitchFamily="34" charset="0"/>
                <a:ea typeface="Calibri" panose="020F0502020204030204" pitchFamily="34" charset="0"/>
              </a:rPr>
              <a:t># audits: 14</a:t>
            </a:r>
          </a:p>
          <a:p>
            <a:pPr marL="0" marR="0">
              <a:spcBef>
                <a:spcPts val="0"/>
              </a:spcBef>
              <a:spcAft>
                <a:spcPts val="0"/>
              </a:spcAft>
            </a:pPr>
            <a:r>
              <a:rPr lang="en-US" sz="1200">
                <a:effectLst/>
                <a:highlight>
                  <a:srgbClr val="FFFF00"/>
                </a:highlight>
                <a:latin typeface="Calibri" panose="020F0502020204030204" pitchFamily="34" charset="0"/>
                <a:ea typeface="Calibri" panose="020F0502020204030204" pitchFamily="34" charset="0"/>
              </a:rPr>
              <a:t>4-  # participants in training 1827   book/</a:t>
            </a:r>
            <a:r>
              <a:rPr lang="en-US" sz="1200" err="1">
                <a:effectLst/>
                <a:highlight>
                  <a:srgbClr val="FFFF00"/>
                </a:highlight>
                <a:latin typeface="Calibri" panose="020F0502020204030204" pitchFamily="34" charset="0"/>
                <a:ea typeface="Calibri" panose="020F0502020204030204" pitchFamily="34" charset="0"/>
              </a:rPr>
              <a:t>edu</a:t>
            </a:r>
            <a:r>
              <a:rPr lang="en-US" sz="1200">
                <a:effectLst/>
                <a:highlight>
                  <a:srgbClr val="FFFF00"/>
                </a:highlight>
                <a:latin typeface="Calibri" panose="020F0502020204030204" pitchFamily="34" charset="0"/>
                <a:ea typeface="Calibri" panose="020F0502020204030204" pitchFamily="34" charset="0"/>
              </a:rPr>
              <a:t> icon</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rPr>
              <a:t> </a:t>
            </a:r>
          </a:p>
          <a:p>
            <a:endParaRPr lang="en-US"/>
          </a:p>
        </p:txBody>
      </p:sp>
      <p:sp>
        <p:nvSpPr>
          <p:cNvPr id="4" name="Slide Number Placeholder 3"/>
          <p:cNvSpPr>
            <a:spLocks noGrp="1"/>
          </p:cNvSpPr>
          <p:nvPr>
            <p:ph type="sldNum" sz="quarter" idx="5"/>
          </p:nvPr>
        </p:nvSpPr>
        <p:spPr/>
        <p:txBody>
          <a:bodyPr/>
          <a:lstStyle/>
          <a:p>
            <a:fld id="{8D0F9CB8-4665-422B-88AF-359540F91804}" type="slidenum">
              <a:rPr lang="en-US" smtClean="0"/>
              <a:t>10</a:t>
            </a:fld>
            <a:endParaRPr lang="en-US"/>
          </a:p>
        </p:txBody>
      </p:sp>
    </p:spTree>
    <p:extLst>
      <p:ext uri="{BB962C8B-B14F-4D97-AF65-F5344CB8AC3E}">
        <p14:creationId xmlns:p14="http://schemas.microsoft.com/office/powerpoint/2010/main" val="372063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 IS THIS ONLY INDUSTRY TRIALS FOR VOLUME DATA AND CTA’S </a:t>
            </a:r>
          </a:p>
          <a:p>
            <a:r>
              <a:rPr lang="en-US" dirty="0"/>
              <a:t>	Alison: </a:t>
            </a:r>
            <a:r>
              <a:rPr lang="en-US" sz="1800" dirty="0">
                <a:solidFill>
                  <a:srgbClr val="1F497D"/>
                </a:solidFill>
                <a:effectLst/>
                <a:latin typeface="Calibri" panose="020F0502020204030204" pitchFamily="34" charset="0"/>
                <a:ea typeface="Calibri" panose="020F0502020204030204" pitchFamily="34" charset="0"/>
              </a:rPr>
              <a:t>Yes, this data if for clinical trial contracts negotiated by CRAO.</a:t>
            </a:r>
            <a:endParaRPr lang="en-US" sz="1800" dirty="0">
              <a:effectLst/>
              <a:latin typeface="Calibri" panose="020F0502020204030204" pitchFamily="34" charset="0"/>
              <a:ea typeface="Calibri" panose="020F0502020204030204" pitchFamily="34" charset="0"/>
            </a:endParaRPr>
          </a:p>
          <a:p>
            <a:endParaRPr lang="en-US" dirty="0"/>
          </a:p>
          <a:p>
            <a:r>
              <a:rPr lang="en-US" dirty="0"/>
              <a:t>Centralization of budget (budget lives with research team)  If we want to get to under 90 days is to better align budget negotiation with contracting.</a:t>
            </a:r>
          </a:p>
          <a:p>
            <a:endParaRPr lang="en-US" dirty="0"/>
          </a:p>
          <a:p>
            <a:r>
              <a:rPr lang="en-US" dirty="0"/>
              <a:t>The gray is what we control and the gold we do not.</a:t>
            </a:r>
          </a:p>
        </p:txBody>
      </p:sp>
      <p:sp>
        <p:nvSpPr>
          <p:cNvPr id="4" name="Slide Number Placeholder 3"/>
          <p:cNvSpPr>
            <a:spLocks noGrp="1"/>
          </p:cNvSpPr>
          <p:nvPr>
            <p:ph type="sldNum" sz="quarter" idx="5"/>
          </p:nvPr>
        </p:nvSpPr>
        <p:spPr/>
        <p:txBody>
          <a:bodyPr/>
          <a:lstStyle/>
          <a:p>
            <a:fld id="{8D0F9CB8-4665-422B-88AF-359540F91804}" type="slidenum">
              <a:rPr lang="en-US" smtClean="0"/>
              <a:t>11</a:t>
            </a:fld>
            <a:endParaRPr lang="en-US"/>
          </a:p>
        </p:txBody>
      </p:sp>
    </p:spTree>
    <p:extLst>
      <p:ext uri="{BB962C8B-B14F-4D97-AF65-F5344CB8AC3E}">
        <p14:creationId xmlns:p14="http://schemas.microsoft.com/office/powerpoint/2010/main" val="92276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b="0" dirty="0">
              <a:latin typeface="Calibri" panose="020F0502020204030204" pitchFamily="34" charset="0"/>
              <a:ea typeface="Calibri" panose="020F0502020204030204" pitchFamily="34" charset="0"/>
            </a:endParaRPr>
          </a:p>
          <a:p>
            <a:pPr marL="0" marR="0">
              <a:spcBef>
                <a:spcPts val="0"/>
              </a:spcBef>
              <a:spcAft>
                <a:spcPts val="0"/>
              </a:spcAft>
            </a:pPr>
            <a:r>
              <a:rPr lang="en-US" sz="1200" b="0" dirty="0">
                <a:effectLst/>
                <a:latin typeface="Calibri" panose="020F0502020204030204" pitchFamily="34" charset="0"/>
                <a:ea typeface="Calibri" panose="020F0502020204030204" pitchFamily="34" charset="0"/>
              </a:rPr>
              <a:t>ICON for</a:t>
            </a:r>
          </a:p>
          <a:p>
            <a:pPr marL="0" marR="0">
              <a:spcBef>
                <a:spcPts val="0"/>
              </a:spcBef>
              <a:spcAft>
                <a:spcPts val="0"/>
              </a:spcAft>
            </a:pPr>
            <a:r>
              <a:rPr lang="en-US" sz="1200" b="0" dirty="0">
                <a:effectLst/>
                <a:latin typeface="Calibri" panose="020F0502020204030204" pitchFamily="34" charset="0"/>
                <a:ea typeface="Calibri" panose="020F0502020204030204" pitchFamily="34" charset="0"/>
              </a:rPr>
              <a:t>MTAs, volume &amp; review time underneath (Cody to send timeline </a:t>
            </a:r>
          </a:p>
          <a:p>
            <a:pPr marL="0" marR="0">
              <a:spcBef>
                <a:spcPts val="0"/>
              </a:spcBef>
              <a:spcAft>
                <a:spcPts val="0"/>
              </a:spcAft>
            </a:pPr>
            <a:r>
              <a:rPr lang="en-US" sz="1200" b="0" dirty="0">
                <a:latin typeface="Calibri" panose="020F0502020204030204" pitchFamily="34" charset="0"/>
                <a:ea typeface="Calibri" panose="020F0502020204030204" pitchFamily="34" charset="0"/>
              </a:rPr>
              <a:t>Anticipated timelines: US, non-profit &amp; transfers 1 week; for non-US transfers  20 business days; for corporate transfers 40 business days</a:t>
            </a:r>
            <a:r>
              <a:rPr lang="en-US" sz="1200" b="0" dirty="0">
                <a:effectLst/>
                <a:latin typeface="Calibri" panose="020F0502020204030204" pitchFamily="34" charset="0"/>
                <a:ea typeface="Calibri" panose="020F0502020204030204" pitchFamily="34" charset="0"/>
              </a:rPr>
              <a:t>)</a:t>
            </a:r>
          </a:p>
          <a:p>
            <a:pPr marL="0" marR="0">
              <a:spcBef>
                <a:spcPts val="0"/>
              </a:spcBef>
              <a:spcAft>
                <a:spcPts val="0"/>
              </a:spcAft>
            </a:pP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0" dirty="0">
                <a:effectLst/>
                <a:latin typeface="Calibri" panose="020F0502020204030204" pitchFamily="34" charset="0"/>
                <a:ea typeface="Calibri" panose="020F0502020204030204" pitchFamily="34" charset="0"/>
              </a:rPr>
              <a:t>IACUC (fish) volume &amp; review time underneath </a:t>
            </a:r>
            <a:r>
              <a:rPr lang="en-US" sz="1200" b="0" spc="-15" dirty="0">
                <a:effectLst/>
                <a:latin typeface="Times New Roman" panose="02020603050405020304" pitchFamily="18" charset="0"/>
                <a:ea typeface="Calibri" panose="020F0502020204030204" pitchFamily="34" charset="0"/>
              </a:rPr>
              <a:t>529 IACUC approved protocols ; 35 to 40 days to </a:t>
            </a:r>
            <a:r>
              <a:rPr lang="en-US" sz="1200" b="0" spc="-15" dirty="0" err="1">
                <a:effectLst/>
                <a:latin typeface="Times New Roman" panose="02020603050405020304" pitchFamily="18" charset="0"/>
                <a:ea typeface="Calibri" panose="020F0502020204030204" pitchFamily="34" charset="0"/>
              </a:rPr>
              <a:t>aproval</a:t>
            </a:r>
            <a:r>
              <a:rPr lang="en-US" sz="1200" b="0" spc="-15" dirty="0">
                <a:effectLst/>
                <a:latin typeface="Times New Roman" panose="02020603050405020304" pitchFamily="18" charset="0"/>
                <a:ea typeface="Calibri" panose="020F0502020204030204" pitchFamily="34" charset="0"/>
              </a:rPr>
              <a:t>.</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0" dirty="0">
                <a:latin typeface="Calibri" panose="020F0502020204030204" pitchFamily="34" charset="0"/>
                <a:ea typeface="Calibri" panose="020F0502020204030204" pitchFamily="34" charset="0"/>
              </a:rPr>
              <a:t>IBC (germ or bacteria) </a:t>
            </a:r>
            <a:r>
              <a:rPr lang="en-US" sz="1200" b="0" dirty="0">
                <a:effectLst/>
                <a:latin typeface="Calibri" panose="020F0502020204030204" pitchFamily="34" charset="0"/>
                <a:ea typeface="Calibri" panose="020F0502020204030204" pitchFamily="34" charset="0"/>
              </a:rPr>
              <a:t>volume &amp; review time underneath </a:t>
            </a:r>
            <a:r>
              <a:rPr lang="en-US" sz="1200" b="0" spc="-15" dirty="0">
                <a:effectLst/>
                <a:latin typeface="Times New Roman" panose="02020603050405020304" pitchFamily="18" charset="0"/>
                <a:ea typeface="Calibri" panose="020F0502020204030204" pitchFamily="34" charset="0"/>
              </a:rPr>
              <a:t>482 IBC approved laboratory protocols and 53 IBC approved clinical trials; average to approval 30 to 35 days for review time</a:t>
            </a:r>
            <a:endParaRPr lang="en-US" sz="1200" b="0" dirty="0">
              <a:latin typeface="Calibri" panose="020F0502020204030204" pitchFamily="34"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rPr>
              <a:t>R</a:t>
            </a:r>
            <a:r>
              <a:rPr lang="en-US" sz="1200" b="0" dirty="0">
                <a:latin typeface="Calibri" panose="020F0502020204030204" pitchFamily="34" charset="0"/>
                <a:ea typeface="Calibri" panose="020F0502020204030204" pitchFamily="34" charset="0"/>
              </a:rPr>
              <a:t>ad Safety (hazmat) </a:t>
            </a:r>
            <a:r>
              <a:rPr lang="en-US" sz="1200" b="0" dirty="0">
                <a:effectLst/>
                <a:latin typeface="Calibri" panose="020F0502020204030204" pitchFamily="34" charset="0"/>
                <a:ea typeface="Calibri" panose="020F0502020204030204" pitchFamily="34" charset="0"/>
              </a:rPr>
              <a:t>volume &amp; review time underneath </a:t>
            </a:r>
            <a:r>
              <a:rPr lang="en-US" sz="1200" b="0" spc="-15" dirty="0">
                <a:effectLst/>
                <a:latin typeface="Times New Roman" panose="02020603050405020304" pitchFamily="18" charset="0"/>
                <a:ea typeface="Calibri" panose="020F0502020204030204" pitchFamily="34" charset="0"/>
                <a:cs typeface="Times New Roman" panose="02020603050405020304" pitchFamily="18" charset="0"/>
              </a:rPr>
              <a:t>9 active licenses, 3 inactive licenses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0" spc="-15" dirty="0">
                <a:effectLst/>
                <a:latin typeface="Times New Roman" panose="02020603050405020304" pitchFamily="18" charset="0"/>
                <a:ea typeface="Calibri" panose="020F0502020204030204" pitchFamily="34" charset="0"/>
              </a:rPr>
              <a:t>Average time from review to approval is14 days</a:t>
            </a: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0" dirty="0">
                <a:effectLst/>
                <a:highlight>
                  <a:srgbClr val="FFFF00"/>
                </a:highlight>
                <a:latin typeface="Calibri" panose="020F0502020204030204" pitchFamily="34" charset="0"/>
                <a:ea typeface="Calibri" panose="020F0502020204030204" pitchFamily="34" charset="0"/>
              </a:rPr>
              <a:t> #MTAs 416  (Document)</a:t>
            </a:r>
          </a:p>
          <a:p>
            <a:pPr marL="0" marR="0">
              <a:spcBef>
                <a:spcPts val="0"/>
              </a:spcBef>
              <a:spcAft>
                <a:spcPts val="0"/>
              </a:spcAft>
            </a:pPr>
            <a:r>
              <a:rPr lang="en-US" sz="1200" b="0" dirty="0">
                <a:effectLst/>
                <a:latin typeface="Calibri" panose="020F0502020204030204" pitchFamily="34" charset="0"/>
                <a:ea typeface="Calibri" panose="020F0502020204030204" pitchFamily="34" charset="0"/>
              </a:rPr>
              <a:t># IACUC protocols</a:t>
            </a:r>
          </a:p>
          <a:p>
            <a:pPr marL="0" marR="0">
              <a:spcBef>
                <a:spcPts val="0"/>
              </a:spcBef>
              <a:spcAft>
                <a:spcPts val="0"/>
              </a:spcAft>
            </a:pPr>
            <a:r>
              <a:rPr lang="en-US" sz="1200" b="0" dirty="0">
                <a:effectLst/>
                <a:latin typeface="Calibri" panose="020F0502020204030204" pitchFamily="34" charset="0"/>
                <a:ea typeface="Calibri" panose="020F0502020204030204" pitchFamily="34" charset="0"/>
              </a:rPr>
              <a:t># IBC protocols - IBC protocol reviews: </a:t>
            </a:r>
            <a:r>
              <a:rPr lang="en-US" sz="1200" b="0" dirty="0">
                <a:effectLst/>
                <a:highlight>
                  <a:srgbClr val="FFFF00"/>
                </a:highlight>
                <a:latin typeface="Calibri" panose="020F0502020204030204" pitchFamily="34" charset="0"/>
                <a:ea typeface="Calibri" panose="020F0502020204030204" pitchFamily="34" charset="0"/>
              </a:rPr>
              <a:t>285 total protocols</a:t>
            </a:r>
            <a:r>
              <a:rPr lang="en-US" sz="1200" b="0" dirty="0">
                <a:effectLst/>
                <a:latin typeface="Calibri" panose="020F0502020204030204" pitchFamily="34" charset="0"/>
                <a:ea typeface="Calibri" panose="020F0502020204030204" pitchFamily="34" charset="0"/>
              </a:rPr>
              <a:t>, of which 21 were HGT projects</a:t>
            </a:r>
          </a:p>
          <a:p>
            <a:pPr marL="0" marR="0">
              <a:spcBef>
                <a:spcPts val="0"/>
              </a:spcBef>
              <a:spcAft>
                <a:spcPts val="0"/>
              </a:spcAft>
            </a:pPr>
            <a:r>
              <a:rPr lang="en-US" sz="1200" b="0" dirty="0">
                <a:effectLst/>
                <a:latin typeface="Calibri" panose="020F0502020204030204" pitchFamily="34" charset="0"/>
                <a:ea typeface="Calibri" panose="020F0502020204030204" pitchFamily="34" charset="0"/>
              </a:rPr>
              <a:t># Rad safety protocols </a:t>
            </a:r>
          </a:p>
          <a:p>
            <a:pPr marL="0" marR="0">
              <a:spcBef>
                <a:spcPts val="0"/>
              </a:spcBef>
              <a:spcAft>
                <a:spcPts val="0"/>
              </a:spcAft>
            </a:pPr>
            <a:r>
              <a:rPr lang="en-US" sz="1200" b="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8D0F9CB8-4665-422B-88AF-359540F91804}" type="slidenum">
              <a:rPr lang="en-US" smtClean="0"/>
              <a:t>12</a:t>
            </a:fld>
            <a:endParaRPr lang="en-US"/>
          </a:p>
        </p:txBody>
      </p:sp>
    </p:spTree>
    <p:extLst>
      <p:ext uri="{BB962C8B-B14F-4D97-AF65-F5344CB8AC3E}">
        <p14:creationId xmlns:p14="http://schemas.microsoft.com/office/powerpoint/2010/main" val="2223213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New/different icons?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Program Accomplishments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Received Continuing Full AAALAC Accreditation in Summer 2021 after spring site visit.  Have been continuously accredited since 1973, USDA licensed and PHS Assured</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Expanding animal program space to open in early 2022 which will add ~30,000 sq. ft to expand resources for ABSL2+/3, zebrafish research, behavior research, cardiovascular pulmonary core, hemodynamics core, and provide additional housing space.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Serves over 300 Principal Investigators and over 2000 research staff in over 100,000 sq feet of</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program space on the Anschutz Medical Campus, CU Denver Auraria Campus and Denver Health Hospital</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Average daily census ~24,000 cages caring for over 13 different species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Serves as a resource for investigators with model development, breeding and technical support,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surgical support, and veterinary care</a:t>
            </a:r>
          </a:p>
          <a:p>
            <a:endParaRPr lang="en-US" b="1" dirty="0"/>
          </a:p>
          <a:p>
            <a:pPr marL="0" marR="0">
              <a:spcBef>
                <a:spcPts val="0"/>
              </a:spcBef>
              <a:spcAft>
                <a:spcPts val="0"/>
              </a:spcAft>
            </a:pPr>
            <a:r>
              <a:rPr lang="en-US" sz="1100" b="1" u="sng" dirty="0">
                <a:effectLst/>
                <a:latin typeface="Calibri" panose="020F0502020204030204" pitchFamily="34" charset="0"/>
                <a:ea typeface="Calibri" panose="020F0502020204030204" pitchFamily="34" charset="0"/>
              </a:rPr>
              <a:t>Zebrafish:</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rPr>
              <a:t>Sq. Footage before = 1,029 sq. ft</a:t>
            </a:r>
          </a:p>
          <a:p>
            <a:pPr marL="342900" marR="0" lvl="0" indent="-342900">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rPr>
              <a:t>820 sf for animal housing, 185 sf procedure space, 24 sf quarantine (+ additional support space for filtration and feeding)</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Sq Footage new = 2,255 sq. ft </a:t>
            </a:r>
            <a:r>
              <a:rPr lang="en-US" sz="1100" b="1" dirty="0">
                <a:effectLst/>
                <a:latin typeface="Calibri" panose="020F0502020204030204" pitchFamily="34" charset="0"/>
                <a:ea typeface="Calibri" panose="020F0502020204030204" pitchFamily="34" charset="0"/>
              </a:rPr>
              <a:t>(220% increase)</a:t>
            </a:r>
            <a:endParaRPr lang="en-US" sz="1100" dirty="0">
              <a:effectLst/>
              <a:latin typeface="Calibri" panose="020F0502020204030204" pitchFamily="34" charset="0"/>
              <a:ea typeface="Calibri" panose="020F0502020204030204" pitchFamily="34" charset="0"/>
            </a:endParaRPr>
          </a:p>
          <a:p>
            <a:pPr marL="1143000" marR="0" indent="-228600">
              <a:spcBef>
                <a:spcPts val="0"/>
              </a:spcBef>
              <a:spcAft>
                <a:spcPts val="0"/>
              </a:spcAft>
            </a:pPr>
            <a:r>
              <a:rPr lang="en-US" sz="1100" i="1" dirty="0">
                <a:effectLst/>
                <a:latin typeface="Calibri" panose="020F0502020204030204" pitchFamily="34" charset="0"/>
                <a:ea typeface="Calibri" panose="020F0502020204030204" pitchFamily="34" charset="0"/>
              </a:rPr>
              <a:t>1550 sf for animal housing, 570 sf procedure space, 135 sf quarantine (+additional support space for filtration and feeding)</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rPr>
              <a:t>Previous #of Rows = 200 (40 racks - all 5 shelf)</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New # of Rows = 216 (36 racks – all 6 shelf) – 108% increase in capacity.</a:t>
            </a:r>
          </a:p>
          <a:p>
            <a:pPr marL="342900" marR="0" lvl="0" indent="-342900">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rPr>
              <a:t>For zebrafish there are a variety of tank sizes so we count rows rather than tanks as a measure of capacity.</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r>
              <a:rPr lang="en-US" sz="1100" u="sng" dirty="0">
                <a:effectLst/>
                <a:latin typeface="Calibri" panose="020F0502020204030204" pitchFamily="34" charset="0"/>
                <a:ea typeface="Calibri" panose="020F0502020204030204" pitchFamily="34" charset="0"/>
              </a:rPr>
              <a:t>Other Improvements in Zebrafish area</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rPr>
              <a:t>Space for injection stations before = 4</a:t>
            </a:r>
          </a:p>
          <a:p>
            <a:pPr marL="685800" marR="0">
              <a:spcBef>
                <a:spcPts val="0"/>
              </a:spcBef>
              <a:spcAft>
                <a:spcPts val="0"/>
              </a:spcAft>
            </a:pPr>
            <a:r>
              <a:rPr lang="en-US" sz="1100" dirty="0">
                <a:effectLst/>
                <a:latin typeface="Calibri" panose="020F0502020204030204" pitchFamily="34" charset="0"/>
                <a:ea typeface="Calibri" panose="020F0502020204030204" pitchFamily="34" charset="0"/>
              </a:rPr>
              <a:t>Injection stations new = 12 </a:t>
            </a:r>
            <a:r>
              <a:rPr lang="en-US" sz="1100" b="1" dirty="0">
                <a:effectLst/>
                <a:latin typeface="Calibri" panose="020F0502020204030204" pitchFamily="34" charset="0"/>
                <a:ea typeface="Calibri" panose="020F0502020204030204" pitchFamily="34" charset="0"/>
              </a:rPr>
              <a:t>(300% increase)</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rPr>
              <a:t>Includes compressed air ports versus tank source and an area to perform fluorescence microscopy rather than darkening entire space</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rPr>
              <a:t>Quarantine Capacity before = 5 rows</a:t>
            </a:r>
          </a:p>
          <a:p>
            <a:pPr marL="685800" marR="0">
              <a:spcBef>
                <a:spcPts val="0"/>
              </a:spcBef>
              <a:spcAft>
                <a:spcPts val="0"/>
              </a:spcAft>
            </a:pPr>
            <a:r>
              <a:rPr lang="en-US" sz="1100" dirty="0">
                <a:effectLst/>
                <a:latin typeface="Calibri" panose="020F0502020204030204" pitchFamily="34" charset="0"/>
                <a:ea typeface="Calibri" panose="020F0502020204030204" pitchFamily="34" charset="0"/>
              </a:rPr>
              <a:t>Quarantine capacity now = 15 rows </a:t>
            </a:r>
            <a:r>
              <a:rPr lang="en-US" sz="1100" b="1" dirty="0">
                <a:effectLst/>
                <a:latin typeface="Calibri" panose="020F0502020204030204" pitchFamily="34" charset="0"/>
                <a:ea typeface="Calibri" panose="020F0502020204030204" pitchFamily="34" charset="0"/>
              </a:rPr>
              <a:t>(300% increase)</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rPr>
              <a:t>More biosecurity since quarantine is a separate, self-contained room versus previous design where quarantine rack was in the procedure room.</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rPr>
              <a:t>New section served by separate filtration system. </a:t>
            </a:r>
          </a:p>
          <a:p>
            <a:pPr marL="742950" marR="0" lvl="1" indent="-285750">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rPr>
              <a:t>Allows redundancy so if one system goes down, fish can be moved to other system so that there is not a loss of the entire colony.</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b="1" u="sng" dirty="0">
                <a:effectLst/>
                <a:latin typeface="Calibri" panose="020F0502020204030204" pitchFamily="34" charset="0"/>
                <a:ea typeface="Calibri" panose="020F0502020204030204" pitchFamily="34" charset="0"/>
              </a:rPr>
              <a:t>ABSL2+ and ABSL3:</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rPr>
              <a:t>Current ABSL2+ Capacity: either 420 or 840 (depends on how counted)</a:t>
            </a:r>
          </a:p>
          <a:p>
            <a:pPr marL="342900" marR="0" lvl="0" indent="-342900">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rPr>
              <a:t>420 cage in dedicated ABSL2+ combined with converted regular housing room ~420 additional cages</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rPr>
              <a:t>This is nuanced. We worked with Biosafety Office to open a regular housing room where low level ABSL2 pathogens could be used. This room added an additional 420 cage slots, but due to the restriction on what can be housed in the room and that there are only 2 hoods, we average about 150 cages.</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rPr>
              <a:t>Procedures and equipment are within the housing rooms. Procedures can be performed in housing rooms where only 1 hood is available (except converted room where there are 2). Most BSCs are 4’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New ABSL2+ Capacity:  1680 cages </a:t>
            </a: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Calibri" panose="020F0502020204030204" pitchFamily="34" charset="0"/>
              </a:rPr>
              <a:t>400 % increase over dedicated ABSL2+ (200% increase when include converted space)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rPr>
              <a:t>Increase in procedure space available to work and increased functionality of space. </a:t>
            </a: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All spaces with 6’ BSCs to include housing rooms, attached procedure room for each housing room, and hallway procedure rooms</a:t>
            </a: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1 large room with 2 side-by-side hoods </a:t>
            </a: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Old Animal Imaging Core IVIS will be moved to ABSL2+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rPr>
              <a:t>Current ABSL 3 Capacity: 123 cages in 2 housing rooms</a:t>
            </a:r>
          </a:p>
          <a:p>
            <a:pPr marL="342900" marR="0" lvl="0" indent="-342900">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rPr>
              <a:t>Procedures performed in space where animals are housed.</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r>
              <a:rPr lang="en-US" sz="1100" b="1" dirty="0">
                <a:effectLst/>
                <a:latin typeface="Calibri" panose="020F0502020204030204" pitchFamily="34" charset="0"/>
                <a:ea typeface="Calibri" panose="020F0502020204030204" pitchFamily="34" charset="0"/>
              </a:rPr>
              <a:t>New ABSL 3 Capacity (when approved): 282 cages (~230% increase)</a:t>
            </a:r>
            <a:endParaRPr lang="en-US" sz="1100" dirty="0">
              <a:effectLst/>
              <a:latin typeface="Calibri" panose="020F0502020204030204" pitchFamily="34" charset="0"/>
              <a:ea typeface="Calibri" panose="020F0502020204030204" pitchFamily="34" charset="0"/>
            </a:endParaRPr>
          </a:p>
          <a:p>
            <a:pPr marL="1143000" marR="0" indent="-228600">
              <a:spcBef>
                <a:spcPts val="0"/>
              </a:spcBef>
              <a:spcAft>
                <a:spcPts val="0"/>
              </a:spcAft>
            </a:pPr>
            <a:r>
              <a:rPr lang="en-US" sz="1100" dirty="0">
                <a:effectLst/>
                <a:latin typeface="Calibri" panose="020F0502020204030204" pitchFamily="34" charset="0"/>
                <a:ea typeface="Calibri" panose="020F0502020204030204" pitchFamily="34" charset="0"/>
              </a:rPr>
              <a:t>Create 2 procedure spaces, each with 6’ BSCs</a:t>
            </a:r>
          </a:p>
          <a:p>
            <a:pPr marL="1143000" marR="0" indent="-228600">
              <a:spcBef>
                <a:spcPts val="0"/>
              </a:spcBef>
              <a:spcAft>
                <a:spcPts val="0"/>
              </a:spcAft>
            </a:pPr>
            <a:r>
              <a:rPr lang="en-US" sz="1100" dirty="0">
                <a:effectLst/>
                <a:latin typeface="Calibri" panose="020F0502020204030204" pitchFamily="34" charset="0"/>
                <a:ea typeface="Calibri" panose="020F0502020204030204" pitchFamily="34" charset="0"/>
              </a:rPr>
              <a:t>2 swing spaces for future large equipment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b="1" u="sng" dirty="0">
                <a:effectLst/>
                <a:latin typeface="Calibri" panose="020F0502020204030204" pitchFamily="34" charset="0"/>
                <a:ea typeface="Calibri" panose="020F0502020204030204" pitchFamily="34" charset="0"/>
              </a:rPr>
              <a:t>X-Ray Irradiator in R2 vivarium</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rPr>
              <a:t>Old Irradiator: RS2000 </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rPr>
              <a:t>Installed in 2010 purchased by combined effort of VCR and several PIs. </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rPr>
              <a:t>Reached the end of its usable life.</a:t>
            </a: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rPr>
              <a:t>New Irradiator: PRECISION X-Ray Irradiator</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rPr>
              <a:t>Fully integrated cabinet capable of up to 350kVpat 4kW</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rPr>
              <a:t>Highest delivered dose per min on the market currently and largest diameter/field of irradiation</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rPr>
              <a:t>Purchased with a combined effort: Depreciation (core capital reserves), </a:t>
            </a:r>
            <a:r>
              <a:rPr lang="en-US" sz="1100" dirty="0" err="1">
                <a:effectLst/>
                <a:latin typeface="Calibri" panose="020F0502020204030204" pitchFamily="34" charset="0"/>
                <a:ea typeface="Calibri" panose="020F0502020204030204" pitchFamily="34" charset="0"/>
              </a:rPr>
              <a:t>oVCR</a:t>
            </a:r>
            <a:r>
              <a:rPr lang="en-US" sz="1100" dirty="0">
                <a:effectLst/>
                <a:latin typeface="Calibri" panose="020F0502020204030204" pitchFamily="34" charset="0"/>
                <a:ea typeface="Calibri" panose="020F0502020204030204" pitchFamily="34" charset="0"/>
              </a:rPr>
              <a:t> funds, and R2 shell space construction funds.</a:t>
            </a: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rPr>
              <a:t>Scheduled to be installed December 7, 2021</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 Irradiation in R2 will not be available the week of December 6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endParaRPr lang="en-US" b="1" dirty="0"/>
          </a:p>
        </p:txBody>
      </p:sp>
      <p:sp>
        <p:nvSpPr>
          <p:cNvPr id="4" name="Slide Number Placeholder 3"/>
          <p:cNvSpPr>
            <a:spLocks noGrp="1"/>
          </p:cNvSpPr>
          <p:nvPr>
            <p:ph type="sldNum" sz="quarter" idx="10"/>
          </p:nvPr>
        </p:nvSpPr>
        <p:spPr/>
        <p:txBody>
          <a:bodyPr/>
          <a:lstStyle/>
          <a:p>
            <a:fld id="{8D0F9CB8-4665-422B-88AF-359540F91804}" type="slidenum">
              <a:rPr lang="en-US" smtClean="0"/>
              <a:t>13</a:t>
            </a:fld>
            <a:endParaRPr lang="en-US"/>
          </a:p>
        </p:txBody>
      </p:sp>
    </p:spTree>
    <p:extLst>
      <p:ext uri="{BB962C8B-B14F-4D97-AF65-F5344CB8AC3E}">
        <p14:creationId xmlns:p14="http://schemas.microsoft.com/office/powerpoint/2010/main" val="1769521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F9CB8-4665-422B-88AF-359540F91804}" type="slidenum">
              <a:rPr lang="en-US" smtClean="0"/>
              <a:t>14</a:t>
            </a:fld>
            <a:endParaRPr lang="en-US"/>
          </a:p>
        </p:txBody>
      </p:sp>
    </p:spTree>
    <p:extLst>
      <p:ext uri="{BB962C8B-B14F-4D97-AF65-F5344CB8AC3E}">
        <p14:creationId xmlns:p14="http://schemas.microsoft.com/office/powerpoint/2010/main" val="226619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TITLE TO SPONSORED AWARDS – ok updated</a:t>
            </a:r>
          </a:p>
          <a:p>
            <a:r>
              <a:rPr lang="en-US" dirty="0"/>
              <a:t>599 TO 654 (confirmed)</a:t>
            </a:r>
          </a:p>
          <a:p>
            <a:r>
              <a:rPr lang="en-US" dirty="0"/>
              <a:t>CAN WE GET THE SUMMARY FOR FUNDING AGAIN FROM AMY? Yes – we have it, I will email it to you. </a:t>
            </a:r>
          </a:p>
          <a:p>
            <a:endParaRPr lang="en-US" dirty="0"/>
          </a:p>
          <a:p>
            <a:endParaRPr lang="en-US" dirty="0"/>
          </a:p>
        </p:txBody>
      </p:sp>
      <p:sp>
        <p:nvSpPr>
          <p:cNvPr id="4" name="Slide Number Placeholder 3"/>
          <p:cNvSpPr>
            <a:spLocks noGrp="1"/>
          </p:cNvSpPr>
          <p:nvPr>
            <p:ph type="sldNum" sz="quarter" idx="5"/>
          </p:nvPr>
        </p:nvSpPr>
        <p:spPr/>
        <p:txBody>
          <a:bodyPr/>
          <a:lstStyle/>
          <a:p>
            <a:fld id="{8D0F9CB8-4665-422B-88AF-359540F91804}" type="slidenum">
              <a:rPr lang="en-US" smtClean="0"/>
              <a:t>15</a:t>
            </a:fld>
            <a:endParaRPr lang="en-US"/>
          </a:p>
        </p:txBody>
      </p:sp>
    </p:spTree>
    <p:extLst>
      <p:ext uri="{BB962C8B-B14F-4D97-AF65-F5344CB8AC3E}">
        <p14:creationId xmlns:p14="http://schemas.microsoft.com/office/powerpoint/2010/main" val="2985181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graphic</a:t>
            </a:r>
          </a:p>
          <a:p>
            <a:endParaRPr lang="en-US" dirty="0"/>
          </a:p>
          <a:p>
            <a:r>
              <a:rPr lang="en-US" dirty="0"/>
              <a:t>TOTAL = $654.2 M</a:t>
            </a:r>
          </a:p>
        </p:txBody>
      </p:sp>
      <p:sp>
        <p:nvSpPr>
          <p:cNvPr id="4" name="Slide Number Placeholder 3"/>
          <p:cNvSpPr>
            <a:spLocks noGrp="1"/>
          </p:cNvSpPr>
          <p:nvPr>
            <p:ph type="sldNum" sz="quarter" idx="5"/>
          </p:nvPr>
        </p:nvSpPr>
        <p:spPr/>
        <p:txBody>
          <a:bodyPr/>
          <a:lstStyle/>
          <a:p>
            <a:fld id="{8D0F9CB8-4665-422B-88AF-359540F91804}" type="slidenum">
              <a:rPr lang="en-US" smtClean="0"/>
              <a:t>16</a:t>
            </a:fld>
            <a:endParaRPr lang="en-US"/>
          </a:p>
        </p:txBody>
      </p:sp>
    </p:spTree>
    <p:extLst>
      <p:ext uri="{BB962C8B-B14F-4D97-AF65-F5344CB8AC3E}">
        <p14:creationId xmlns:p14="http://schemas.microsoft.com/office/powerpoint/2010/main" val="2871088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 WITH AMY – 599 TO 654</a:t>
            </a:r>
          </a:p>
          <a:p>
            <a:r>
              <a:rPr lang="en-US" dirty="0"/>
              <a:t>Ok, confirmed</a:t>
            </a:r>
          </a:p>
        </p:txBody>
      </p:sp>
      <p:sp>
        <p:nvSpPr>
          <p:cNvPr id="4" name="Slide Number Placeholder 3"/>
          <p:cNvSpPr>
            <a:spLocks noGrp="1"/>
          </p:cNvSpPr>
          <p:nvPr>
            <p:ph type="sldNum" sz="quarter" idx="5"/>
          </p:nvPr>
        </p:nvSpPr>
        <p:spPr/>
        <p:txBody>
          <a:bodyPr/>
          <a:lstStyle/>
          <a:p>
            <a:fld id="{8D0F9CB8-4665-422B-88AF-359540F91804}" type="slidenum">
              <a:rPr lang="en-US" smtClean="0"/>
              <a:t>17</a:t>
            </a:fld>
            <a:endParaRPr lang="en-US"/>
          </a:p>
        </p:txBody>
      </p:sp>
    </p:spTree>
    <p:extLst>
      <p:ext uri="{BB962C8B-B14F-4D97-AF65-F5344CB8AC3E}">
        <p14:creationId xmlns:p14="http://schemas.microsoft.com/office/powerpoint/2010/main" val="449879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NSF included in the 1% ($15.2M)</a:t>
            </a:r>
          </a:p>
          <a:p>
            <a:endParaRPr lang="en-US" dirty="0"/>
          </a:p>
          <a:p>
            <a:r>
              <a:rPr lang="en-US" dirty="0"/>
              <a:t>Small black sliver = </a:t>
            </a:r>
          </a:p>
          <a:p>
            <a:pPr marL="0" marR="0">
              <a:spcBef>
                <a:spcPts val="0"/>
              </a:spcBef>
              <a:spcAft>
                <a:spcPts val="0"/>
              </a:spcAft>
            </a:pPr>
            <a:r>
              <a:rPr lang="en-US" sz="1800" dirty="0">
                <a:solidFill>
                  <a:srgbClr val="333333"/>
                </a:solidFill>
                <a:effectLst/>
                <a:highlight>
                  <a:srgbClr val="00FF00"/>
                </a:highlight>
                <a:latin typeface="Arial" panose="020B0604020202020204" pitchFamily="34" charset="0"/>
                <a:ea typeface="Calibri" panose="020F0502020204030204" pitchFamily="34" charset="0"/>
              </a:rPr>
              <a:t>Fed NSF: </a:t>
            </a:r>
            <a:r>
              <a:rPr lang="en-US" sz="1800" dirty="0">
                <a:solidFill>
                  <a:srgbClr val="000000"/>
                </a:solidFill>
                <a:effectLst/>
                <a:highlight>
                  <a:srgbClr val="00FF00"/>
                </a:highlight>
                <a:latin typeface="Tahoma" panose="020B0604030504040204" pitchFamily="34" charset="0"/>
                <a:ea typeface="Calibri" panose="020F0502020204030204" pitchFamily="34" charset="0"/>
              </a:rPr>
              <a:t>15,288,252 = 0.54%</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333333"/>
                </a:solidFill>
                <a:effectLst/>
                <a:highlight>
                  <a:srgbClr val="00FF00"/>
                </a:highlight>
                <a:latin typeface="Arial" panose="020B0604020202020204" pitchFamily="34" charset="0"/>
                <a:ea typeface="Calibri" panose="020F0502020204030204" pitchFamily="34" charset="0"/>
              </a:rPr>
              <a:t>Fed Other: </a:t>
            </a:r>
            <a:r>
              <a:rPr lang="en-US" sz="1800" dirty="0">
                <a:solidFill>
                  <a:srgbClr val="000000"/>
                </a:solidFill>
                <a:effectLst/>
                <a:highlight>
                  <a:srgbClr val="00FF00"/>
                </a:highlight>
                <a:latin typeface="Tahoma" panose="020B0604030504040204" pitchFamily="34" charset="0"/>
                <a:ea typeface="Calibri" panose="020F0502020204030204" pitchFamily="34" charset="0"/>
              </a:rPr>
              <a:t>6,351,279 = 0.23%</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D0F9CB8-4665-422B-88AF-359540F91804}" type="slidenum">
              <a:rPr lang="en-US" smtClean="0"/>
              <a:t>18</a:t>
            </a:fld>
            <a:endParaRPr lang="en-US"/>
          </a:p>
        </p:txBody>
      </p:sp>
    </p:spTree>
    <p:extLst>
      <p:ext uri="{BB962C8B-B14F-4D97-AF65-F5344CB8AC3E}">
        <p14:creationId xmlns:p14="http://schemas.microsoft.com/office/powerpoint/2010/main" val="438064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BUSY SLIDE</a:t>
            </a:r>
          </a:p>
          <a:p>
            <a:r>
              <a:rPr lang="en-US" dirty="0"/>
              <a:t>Colorado Clinical and Translational Sciences Institute (CCTSI) is a jewel in the research infrastructure of campus – and a shining of example of how our university is leading research to improve and save lives, especially during the pandemic.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Helvetica" pitchFamily="2" charset="0"/>
                <a:ea typeface="Calibri" panose="020F0502020204030204" pitchFamily="34" charset="0"/>
                <a:cs typeface="Times New Roman" panose="02020603050405020304" pitchFamily="18" charset="0"/>
              </a:rPr>
              <a:t>CCTSI leads a statewide study to provide monoclonal antibody treatment across Colorado, reach underrepresented groups hardest hit by COVID, and study dissemination &amp; implementation techniques for future efforts. </a:t>
            </a:r>
            <a:r>
              <a:rPr lang="en-US" sz="1200" b="1" dirty="0">
                <a:effectLst/>
                <a:latin typeface="Helvetica" pitchFamily="2" charset="0"/>
                <a:ea typeface="Calibri" panose="020F0502020204030204" pitchFamily="34" charset="0"/>
                <a:cs typeface="Times New Roman" panose="02020603050405020304" pitchFamily="18" charset="0"/>
              </a:rPr>
              <a:t>PI: Adit Ginde, MD, MPH</a:t>
            </a:r>
          </a:p>
          <a:p>
            <a:pPr marL="342900" marR="0" lvl="0" indent="-342900">
              <a:lnSpc>
                <a:spcPct val="107000"/>
              </a:lnSpc>
              <a:spcBef>
                <a:spcPts val="0"/>
              </a:spcBef>
              <a:spcAft>
                <a:spcPts val="800"/>
              </a:spcAft>
              <a:buClr>
                <a:srgbClr val="CFB87C"/>
              </a:buClr>
              <a:buFont typeface="Arial" panose="020B0604020202020204" pitchFamily="34" charset="0"/>
              <a:buChar char="•"/>
              <a:tabLst>
                <a:tab pos="457200" algn="l"/>
              </a:tabLst>
            </a:pPr>
            <a:r>
              <a:rPr lang="en-US" sz="1600" b="1" dirty="0">
                <a:effectLst/>
                <a:latin typeface="Helvetica" pitchFamily="2" charset="0"/>
                <a:ea typeface="Calibri" panose="020F0502020204030204" pitchFamily="34" charset="0"/>
                <a:cs typeface="Times New Roman" panose="02020603050405020304" pitchFamily="18" charset="0"/>
              </a:rPr>
              <a:t>RECOVER Grant</a:t>
            </a:r>
            <a:endParaRPr lang="en-US" sz="1600" dirty="0">
              <a:effectLst/>
              <a:latin typeface="Helvetica" pitchFamily="2"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Clr>
                <a:srgbClr val="CFB87C"/>
              </a:buClr>
              <a:buFont typeface="Arial" panose="020B0604020202020204" pitchFamily="34" charset="0"/>
              <a:buChar char="•"/>
              <a:tabLst>
                <a:tab pos="914400" algn="l"/>
              </a:tabLst>
            </a:pPr>
            <a:r>
              <a:rPr lang="en-US" sz="1200" dirty="0">
                <a:effectLst/>
                <a:latin typeface="Helvetica" pitchFamily="2" charset="0"/>
                <a:ea typeface="Calibri" panose="020F0502020204030204" pitchFamily="34" charset="0"/>
                <a:cs typeface="Times New Roman" panose="02020603050405020304" pitchFamily="18" charset="0"/>
              </a:rPr>
              <a:t>CCTSI is part of a major NIH initiative to identify the causes and optimally treatment of Long COVID. </a:t>
            </a:r>
            <a:r>
              <a:rPr lang="en-US" sz="1200" b="1" dirty="0">
                <a:effectLst/>
                <a:latin typeface="Helvetica" pitchFamily="2" charset="0"/>
                <a:ea typeface="Calibri" panose="020F0502020204030204" pitchFamily="34" charset="0"/>
                <a:cs typeface="Times New Roman" panose="02020603050405020304" pitchFamily="18" charset="0"/>
              </a:rPr>
              <a:t>PIs: Kristine Erlandson, MD, Ronald Sokol, MD, and Connie Price, MD (Denver Health)</a:t>
            </a:r>
          </a:p>
          <a:p>
            <a:pPr marL="342900" marR="0" lvl="0" indent="-342900">
              <a:lnSpc>
                <a:spcPct val="107000"/>
              </a:lnSpc>
              <a:spcBef>
                <a:spcPts val="0"/>
              </a:spcBef>
              <a:spcAft>
                <a:spcPts val="800"/>
              </a:spcAft>
              <a:buClr>
                <a:srgbClr val="CFB87C"/>
              </a:buClr>
              <a:buFont typeface="Arial" panose="020B0604020202020204" pitchFamily="34" charset="0"/>
              <a:buChar char="•"/>
              <a:tabLst>
                <a:tab pos="457200" algn="l"/>
              </a:tabLst>
            </a:pPr>
            <a:r>
              <a:rPr lang="en-US" sz="1600" b="1" dirty="0">
                <a:effectLst/>
                <a:latin typeface="Helvetica" pitchFamily="2" charset="0"/>
                <a:ea typeface="Calibri" panose="020F0502020204030204" pitchFamily="34" charset="0"/>
                <a:cs typeface="Times New Roman" panose="02020603050405020304" pitchFamily="18" charset="0"/>
              </a:rPr>
              <a:t>Colorado COVID-19 Community Engagement Alliance (CEAL)</a:t>
            </a:r>
            <a:endParaRPr lang="en-US" sz="1600" dirty="0">
              <a:effectLst/>
              <a:latin typeface="Helvetica" pitchFamily="2"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Clr>
                <a:srgbClr val="CFB87C"/>
              </a:buClr>
              <a:buFont typeface="Arial" panose="020B0604020202020204" pitchFamily="34" charset="0"/>
              <a:buChar char="•"/>
              <a:tabLst>
                <a:tab pos="914400" algn="l"/>
              </a:tabLst>
            </a:pPr>
            <a:r>
              <a:rPr lang="en-US" sz="1200" dirty="0">
                <a:effectLst/>
                <a:latin typeface="Helvetica" pitchFamily="2" charset="0"/>
                <a:ea typeface="Calibri" panose="020F0502020204030204" pitchFamily="34" charset="0"/>
                <a:cs typeface="Times New Roman" panose="02020603050405020304" pitchFamily="18" charset="0"/>
              </a:rPr>
              <a:t>CCTSI’s CO-CEAL is a partnership between the university and community-based organizations to provide trustworthy information through community engagement and outreach to those hardest-hit by the pandemic. The effort will build community partnerships to improve diversity and inclusion in COVID-19 research for new treatments, vaccines, and other virus prevention practices. </a:t>
            </a:r>
            <a:r>
              <a:rPr lang="en-US" sz="1200" b="1" dirty="0">
                <a:effectLst/>
                <a:latin typeface="Helvetica" pitchFamily="2" charset="0"/>
                <a:ea typeface="Calibri" panose="020F0502020204030204" pitchFamily="34" charset="0"/>
                <a:cs typeface="Times New Roman" panose="02020603050405020304" pitchFamily="18" charset="0"/>
              </a:rPr>
              <a:t>PIs: Don Nease, MD, Ricardo Gonzalez-Fisher, MD, and Ronald Sokol, MD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Helvetica" pitchFamily="2"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D0F9CB8-4665-422B-88AF-359540F91804}" type="slidenum">
              <a:rPr lang="en-US" smtClean="0"/>
              <a:t>19</a:t>
            </a:fld>
            <a:endParaRPr lang="en-US"/>
          </a:p>
        </p:txBody>
      </p:sp>
    </p:spTree>
    <p:extLst>
      <p:ext uri="{BB962C8B-B14F-4D97-AF65-F5344CB8AC3E}">
        <p14:creationId xmlns:p14="http://schemas.microsoft.com/office/powerpoint/2010/main" val="4222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Separate CU Denver Research Address anticipated </a:t>
            </a:r>
          </a:p>
          <a:p>
            <a:endParaRPr lang="en-US" dirty="0"/>
          </a:p>
        </p:txBody>
      </p:sp>
      <p:sp>
        <p:nvSpPr>
          <p:cNvPr id="4" name="Slide Number Placeholder 3"/>
          <p:cNvSpPr>
            <a:spLocks noGrp="1"/>
          </p:cNvSpPr>
          <p:nvPr>
            <p:ph type="sldNum" sz="quarter" idx="5"/>
          </p:nvPr>
        </p:nvSpPr>
        <p:spPr/>
        <p:txBody>
          <a:bodyPr/>
          <a:lstStyle/>
          <a:p>
            <a:fld id="{8D0F9CB8-4665-422B-88AF-359540F91804}" type="slidenum">
              <a:rPr lang="en-US" smtClean="0"/>
              <a:t>2</a:t>
            </a:fld>
            <a:endParaRPr lang="en-US"/>
          </a:p>
        </p:txBody>
      </p:sp>
    </p:spTree>
    <p:extLst>
      <p:ext uri="{BB962C8B-B14F-4D97-AF65-F5344CB8AC3E}">
        <p14:creationId xmlns:p14="http://schemas.microsoft.com/office/powerpoint/2010/main" val="2850859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F9CB8-4665-422B-88AF-359540F91804}" type="slidenum">
              <a:rPr lang="en-US" smtClean="0"/>
              <a:t>20</a:t>
            </a:fld>
            <a:endParaRPr lang="en-US"/>
          </a:p>
        </p:txBody>
      </p:sp>
    </p:spTree>
    <p:extLst>
      <p:ext uri="{BB962C8B-B14F-4D97-AF65-F5344CB8AC3E}">
        <p14:creationId xmlns:p14="http://schemas.microsoft.com/office/powerpoint/2010/main" val="214269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8D0F9CB8-4665-422B-88AF-359540F91804}" type="slidenum">
              <a:rPr lang="en-US" smtClean="0"/>
              <a:t>21</a:t>
            </a:fld>
            <a:endParaRPr lang="en-US"/>
          </a:p>
        </p:txBody>
      </p:sp>
    </p:spTree>
    <p:extLst>
      <p:ext uri="{BB962C8B-B14F-4D97-AF65-F5344CB8AC3E}">
        <p14:creationId xmlns:p14="http://schemas.microsoft.com/office/powerpoint/2010/main" val="1653146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compilation</a:t>
            </a:r>
            <a:r>
              <a:rPr lang="en-US" baseline="0" dirty="0"/>
              <a:t> of several interviews from researchers on campus</a:t>
            </a:r>
          </a:p>
          <a:p>
            <a:endParaRPr lang="en-US" baseline="0" dirty="0"/>
          </a:p>
          <a:p>
            <a:r>
              <a:rPr lang="en-US" baseline="0" dirty="0"/>
              <a:t>There is lots of COVID 19 research taking place in this campus.</a:t>
            </a:r>
          </a:p>
          <a:p>
            <a:r>
              <a:rPr lang="en-US" baseline="0" dirty="0"/>
              <a:t>The impact of COVID-19 on the CU Anschutz Medical Campus has been significant. Our researchers have been working and collaborating, </a:t>
            </a:r>
            <a:r>
              <a:rPr lang="en-US" baseline="0" dirty="0" err="1"/>
              <a:t>campuswide</a:t>
            </a:r>
            <a:r>
              <a:rPr lang="en-US" baseline="0" dirty="0"/>
              <a:t>, nationally &amp; internationally to address this pandemic.  We talked to a few researchers about their involvement in their contributions to the COVID research effort.  </a:t>
            </a:r>
          </a:p>
          <a:p>
            <a:endParaRPr lang="en-US" baseline="0" dirty="0"/>
          </a:p>
          <a:p>
            <a:r>
              <a:rPr lang="en-US" baseline="0" dirty="0"/>
              <a:t>COVID-19 has impacted us all.  Researchers at the CU Anschutz Medical Campus have been working countless hours responding to this global pandemic.  These are just a few examples of researchers collaborating and doing what we do best.  Research!</a:t>
            </a:r>
          </a:p>
          <a:p>
            <a:endParaRPr lang="en-US" baseline="0" dirty="0"/>
          </a:p>
        </p:txBody>
      </p:sp>
      <p:sp>
        <p:nvSpPr>
          <p:cNvPr id="4" name="Slide Number Placeholder 3"/>
          <p:cNvSpPr>
            <a:spLocks noGrp="1"/>
          </p:cNvSpPr>
          <p:nvPr>
            <p:ph type="sldNum" sz="quarter" idx="10"/>
          </p:nvPr>
        </p:nvSpPr>
        <p:spPr/>
        <p:txBody>
          <a:bodyPr/>
          <a:lstStyle/>
          <a:p>
            <a:fld id="{8D0F9CB8-4665-422B-88AF-359540F91804}" type="slidenum">
              <a:rPr lang="en-US" smtClean="0"/>
              <a:t>22</a:t>
            </a:fld>
            <a:endParaRPr lang="en-US"/>
          </a:p>
        </p:txBody>
      </p:sp>
    </p:spTree>
    <p:extLst>
      <p:ext uri="{BB962C8B-B14F-4D97-AF65-F5344CB8AC3E}">
        <p14:creationId xmlns:p14="http://schemas.microsoft.com/office/powerpoint/2010/main" val="1510457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CHANCELLORS TALK AND HOW HE DISCUSS THE INSTITUTE – look at </a:t>
            </a:r>
            <a:r>
              <a:rPr lang="en-US"/>
              <a:t>printed script</a:t>
            </a:r>
            <a:endParaRPr lang="en-US" dirty="0"/>
          </a:p>
          <a:p>
            <a:endParaRPr lang="en-US" dirty="0"/>
          </a:p>
          <a:p>
            <a:r>
              <a:rPr lang="en-US" dirty="0"/>
              <a:t>This is a compilation</a:t>
            </a:r>
            <a:r>
              <a:rPr lang="en-US" baseline="0" dirty="0"/>
              <a:t> of several interviews from researchers on campus</a:t>
            </a:r>
          </a:p>
          <a:p>
            <a:endParaRPr lang="en-US" baseline="0" dirty="0"/>
          </a:p>
          <a:p>
            <a:r>
              <a:rPr lang="en-US" baseline="0" dirty="0"/>
              <a:t>There is lots of COVID 19 research taking place in this campus.</a:t>
            </a:r>
          </a:p>
          <a:p>
            <a:r>
              <a:rPr lang="en-US" baseline="0" dirty="0"/>
              <a:t>The impact of COVID-19 on the CU Anschutz Medical Campus has been significant. Our researchers have been working and collaborating, </a:t>
            </a:r>
            <a:r>
              <a:rPr lang="en-US" baseline="0" dirty="0" err="1"/>
              <a:t>campuswide</a:t>
            </a:r>
            <a:r>
              <a:rPr lang="en-US" baseline="0" dirty="0"/>
              <a:t>, nationally &amp; internationally to address this pandemic.  We talked to a few researchers about their involvement in their contributions to the COVID research effort.  </a:t>
            </a:r>
          </a:p>
          <a:p>
            <a:endParaRPr lang="en-US" baseline="0" dirty="0"/>
          </a:p>
          <a:p>
            <a:r>
              <a:rPr lang="en-US" baseline="0" dirty="0"/>
              <a:t>COVID-19 has impacted us all.  Researchers at the CU Anschutz Medical Campus have been working countless hours responding to this global pandemic.  These are just a few examples of researchers collaborating and doing what we do best.  Research!</a:t>
            </a:r>
          </a:p>
          <a:p>
            <a:endParaRPr lang="en-US" baseline="0" dirty="0"/>
          </a:p>
        </p:txBody>
      </p:sp>
      <p:sp>
        <p:nvSpPr>
          <p:cNvPr id="4" name="Slide Number Placeholder 3"/>
          <p:cNvSpPr>
            <a:spLocks noGrp="1"/>
          </p:cNvSpPr>
          <p:nvPr>
            <p:ph type="sldNum" sz="quarter" idx="10"/>
          </p:nvPr>
        </p:nvSpPr>
        <p:spPr/>
        <p:txBody>
          <a:bodyPr/>
          <a:lstStyle/>
          <a:p>
            <a:fld id="{8D0F9CB8-4665-422B-88AF-359540F91804}" type="slidenum">
              <a:rPr lang="en-US" smtClean="0"/>
              <a:t>23</a:t>
            </a:fld>
            <a:endParaRPr lang="en-US"/>
          </a:p>
        </p:txBody>
      </p:sp>
    </p:spTree>
    <p:extLst>
      <p:ext uri="{BB962C8B-B14F-4D97-AF65-F5344CB8AC3E}">
        <p14:creationId xmlns:p14="http://schemas.microsoft.com/office/powerpoint/2010/main" val="386936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0F9CB8-4665-422B-88AF-359540F91804}" type="slidenum">
              <a:rPr lang="en-US" smtClean="0"/>
              <a:t>24</a:t>
            </a:fld>
            <a:endParaRPr lang="en-US"/>
          </a:p>
        </p:txBody>
      </p:sp>
    </p:spTree>
    <p:extLst>
      <p:ext uri="{BB962C8B-B14F-4D97-AF65-F5344CB8AC3E}">
        <p14:creationId xmlns:p14="http://schemas.microsoft.com/office/powerpoint/2010/main" val="3974809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IS THE BULLETIN ON THE 1 AND 3 TUESDAY OF EACH MONTH? Yes, confirmed by NP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Vice Chancellor communiques (tapered off in spring 2021)</a:t>
            </a:r>
          </a:p>
          <a:p>
            <a:pPr marL="171450" indent="-171450">
              <a:buFont typeface="Arial" panose="020B0604020202020204" pitchFamily="34" charset="0"/>
              <a:buChar char="•"/>
            </a:pPr>
            <a:r>
              <a:rPr lang="en-US" dirty="0"/>
              <a:t>Town Halls</a:t>
            </a:r>
          </a:p>
          <a:p>
            <a:pPr marL="171450" indent="-171450">
              <a:buFont typeface="Arial" panose="020B0604020202020204" pitchFamily="34" charset="0"/>
              <a:buChar char="•"/>
            </a:pPr>
            <a:r>
              <a:rPr lang="en-US" dirty="0"/>
              <a:t>University Research Website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D0F9CB8-4665-422B-88AF-359540F91804}" type="slidenum">
              <a:rPr lang="en-US" smtClean="0"/>
              <a:t>25</a:t>
            </a:fld>
            <a:endParaRPr lang="en-US"/>
          </a:p>
        </p:txBody>
      </p:sp>
    </p:spTree>
    <p:extLst>
      <p:ext uri="{BB962C8B-B14F-4D97-AF65-F5344CB8AC3E}">
        <p14:creationId xmlns:p14="http://schemas.microsoft.com/office/powerpoint/2010/main" val="2180239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CFB87C"/>
              </a:buClr>
            </a:pPr>
            <a:r>
              <a:rPr lang="en-US" sz="1200"/>
              <a:t>Research Studies newsletter launched September 202</a:t>
            </a:r>
            <a:r>
              <a:rPr lang="en-US" sz="1400"/>
              <a:t>1</a:t>
            </a:r>
          </a:p>
          <a:p>
            <a:pPr marL="285750" indent="-285750">
              <a:buFont typeface="Arial" panose="020B0604020202020204" pitchFamily="34" charset="0"/>
              <a:buChar char="•"/>
            </a:pPr>
            <a:r>
              <a:rPr lang="en-US" sz="1200" b="1">
                <a:solidFill>
                  <a:srgbClr val="CFB87C"/>
                </a:solidFill>
              </a:rPr>
              <a:t>13K+ </a:t>
            </a:r>
            <a:r>
              <a:rPr lang="en-US" sz="1200">
                <a:solidFill>
                  <a:srgbClr val="CFB87C"/>
                </a:solidFill>
              </a:rPr>
              <a:t>recipients per issue</a:t>
            </a:r>
          </a:p>
          <a:p>
            <a:pPr marL="285750" indent="-285750">
              <a:buFont typeface="Arial" panose="020B0604020202020204" pitchFamily="34" charset="0"/>
              <a:buChar char="•"/>
            </a:pPr>
            <a:r>
              <a:rPr lang="en-US" sz="1200" b="1">
                <a:solidFill>
                  <a:srgbClr val="CFB87C"/>
                </a:solidFill>
              </a:rPr>
              <a:t>25%+ </a:t>
            </a:r>
            <a:r>
              <a:rPr lang="en-US" sz="1200">
                <a:solidFill>
                  <a:srgbClr val="CFB87C"/>
                </a:solidFill>
              </a:rPr>
              <a:t>open rate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8D0F9CB8-4665-422B-88AF-359540F91804}" type="slidenum">
              <a:rPr lang="en-US" smtClean="0"/>
              <a:t>26</a:t>
            </a:fld>
            <a:endParaRPr lang="en-US"/>
          </a:p>
        </p:txBody>
      </p:sp>
    </p:spTree>
    <p:extLst>
      <p:ext uri="{BB962C8B-B14F-4D97-AF65-F5344CB8AC3E}">
        <p14:creationId xmlns:p14="http://schemas.microsoft.com/office/powerpoint/2010/main" val="217815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a:p>
            <a:r>
              <a:rPr lang="en-US" dirty="0"/>
              <a:t>Lori</a:t>
            </a:r>
          </a:p>
        </p:txBody>
      </p:sp>
      <p:sp>
        <p:nvSpPr>
          <p:cNvPr id="4" name="Slide Number Placeholder 3"/>
          <p:cNvSpPr>
            <a:spLocks noGrp="1"/>
          </p:cNvSpPr>
          <p:nvPr>
            <p:ph type="sldNum" sz="quarter" idx="5"/>
          </p:nvPr>
        </p:nvSpPr>
        <p:spPr/>
        <p:txBody>
          <a:bodyPr/>
          <a:lstStyle/>
          <a:p>
            <a:fld id="{8D0F9CB8-4665-422B-88AF-359540F91804}" type="slidenum">
              <a:rPr lang="en-US" smtClean="0"/>
              <a:t>27</a:t>
            </a:fld>
            <a:endParaRPr lang="en-US"/>
          </a:p>
        </p:txBody>
      </p:sp>
    </p:spTree>
    <p:extLst>
      <p:ext uri="{BB962C8B-B14F-4D97-AF65-F5344CB8AC3E}">
        <p14:creationId xmlns:p14="http://schemas.microsoft.com/office/powerpoint/2010/main" val="4243935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F9CB8-4665-422B-88AF-359540F91804}" type="slidenum">
              <a:rPr lang="en-US" smtClean="0"/>
              <a:t>28</a:t>
            </a:fld>
            <a:endParaRPr lang="en-US"/>
          </a:p>
        </p:txBody>
      </p:sp>
    </p:spTree>
    <p:extLst>
      <p:ext uri="{BB962C8B-B14F-4D97-AF65-F5344CB8AC3E}">
        <p14:creationId xmlns:p14="http://schemas.microsoft.com/office/powerpoint/2010/main" val="141576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0F9CB8-4665-422B-88AF-359540F91804}" type="slidenum">
              <a:rPr lang="en-US" smtClean="0"/>
              <a:t>29</a:t>
            </a:fld>
            <a:endParaRPr lang="en-US"/>
          </a:p>
        </p:txBody>
      </p:sp>
    </p:spTree>
    <p:extLst>
      <p:ext uri="{BB962C8B-B14F-4D97-AF65-F5344CB8AC3E}">
        <p14:creationId xmlns:p14="http://schemas.microsoft.com/office/powerpoint/2010/main" val="40996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F9CB8-4665-422B-88AF-359540F91804}" type="slidenum">
              <a:rPr lang="en-US" smtClean="0"/>
              <a:t>3</a:t>
            </a:fld>
            <a:endParaRPr lang="en-US"/>
          </a:p>
        </p:txBody>
      </p:sp>
    </p:spTree>
    <p:extLst>
      <p:ext uri="{BB962C8B-B14F-4D97-AF65-F5344CB8AC3E}">
        <p14:creationId xmlns:p14="http://schemas.microsoft.com/office/powerpoint/2010/main" val="3787846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rial" panose="020B0604020202020204" pitchFamily="34" charset="0"/>
              </a:rPr>
              <a:t>As of July, </a:t>
            </a:r>
            <a:r>
              <a:rPr lang="en-US" sz="1200" b="0" i="0" dirty="0" err="1">
                <a:solidFill>
                  <a:srgbClr val="000000"/>
                </a:solidFill>
                <a:effectLst/>
                <a:latin typeface="Arial" panose="020B0604020202020204" pitchFamily="34" charset="0"/>
              </a:rPr>
              <a:t>CReST</a:t>
            </a:r>
            <a:r>
              <a:rPr lang="en-US" sz="1200" b="0" i="0" dirty="0">
                <a:solidFill>
                  <a:srgbClr val="000000"/>
                </a:solidFill>
                <a:effectLst/>
                <a:latin typeface="Arial" panose="020B0604020202020204" pitchFamily="34" charset="0"/>
              </a:rPr>
              <a:t> is an institutional resource </a:t>
            </a:r>
            <a:r>
              <a:rPr lang="en-US" sz="1200" dirty="0">
                <a:solidFill>
                  <a:srgbClr val="000000"/>
                </a:solidFill>
                <a:latin typeface="Arial" panose="020B0604020202020204" pitchFamily="34" charset="0"/>
              </a:rPr>
              <a:t>in the Office of the Vice Chancellor for Research</a:t>
            </a:r>
          </a:p>
          <a:p>
            <a:pPr lvl="0"/>
            <a:r>
              <a:rPr lang="en-US" dirty="0"/>
              <a:t>CAR T trials currently underway in Adults</a:t>
            </a:r>
          </a:p>
          <a:p>
            <a:pPr lvl="0"/>
            <a:endParaRPr lang="en-US" dirty="0"/>
          </a:p>
          <a:p>
            <a:pPr lvl="0"/>
            <a:r>
              <a:rPr lang="en-US" dirty="0"/>
              <a:t>CAR T – GBF</a:t>
            </a:r>
          </a:p>
          <a:p>
            <a:pPr lvl="1"/>
            <a:r>
              <a:rPr lang="en-US" dirty="0"/>
              <a:t>Treating patients on campus </a:t>
            </a:r>
          </a:p>
          <a:p>
            <a:pPr lvl="1"/>
            <a:r>
              <a:rPr lang="en-US" dirty="0"/>
              <a:t>Support team in VCR office</a:t>
            </a:r>
          </a:p>
          <a:p>
            <a:endParaRPr lang="en-US" dirty="0"/>
          </a:p>
        </p:txBody>
      </p:sp>
      <p:sp>
        <p:nvSpPr>
          <p:cNvPr id="4" name="Slide Number Placeholder 3"/>
          <p:cNvSpPr>
            <a:spLocks noGrp="1"/>
          </p:cNvSpPr>
          <p:nvPr>
            <p:ph type="sldNum" sz="quarter" idx="10"/>
          </p:nvPr>
        </p:nvSpPr>
        <p:spPr/>
        <p:txBody>
          <a:bodyPr/>
          <a:lstStyle/>
          <a:p>
            <a:fld id="{8D0F9CB8-4665-422B-88AF-359540F91804}" type="slidenum">
              <a:rPr lang="en-US" smtClean="0"/>
              <a:t>30</a:t>
            </a:fld>
            <a:endParaRPr lang="en-US"/>
          </a:p>
        </p:txBody>
      </p:sp>
    </p:spTree>
    <p:extLst>
      <p:ext uri="{BB962C8B-B14F-4D97-AF65-F5344CB8AC3E}">
        <p14:creationId xmlns:p14="http://schemas.microsoft.com/office/powerpoint/2010/main" val="1855853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Changes in the conduct of clinical trials </a:t>
            </a:r>
          </a:p>
          <a:p>
            <a:r>
              <a:rPr lang="en-US" dirty="0">
                <a:solidFill>
                  <a:srgbClr val="FF0000"/>
                </a:solidFill>
              </a:rPr>
              <a:t>Placeholder slide</a:t>
            </a:r>
          </a:p>
          <a:p>
            <a:endParaRPr lang="en-US" dirty="0">
              <a:solidFill>
                <a:srgbClr val="FF0000"/>
              </a:solidFill>
            </a:endParaRPr>
          </a:p>
          <a:p>
            <a:r>
              <a:rPr lang="en-US" dirty="0">
                <a:solidFill>
                  <a:srgbClr val="FF0000"/>
                </a:solidFill>
              </a:rPr>
              <a:t>Add info on VCT…Adit, marc B, Metformin, EPIIC…</a:t>
            </a:r>
          </a:p>
          <a:p>
            <a:endParaRPr lang="en-US" dirty="0">
              <a:solidFill>
                <a:srgbClr val="FF0000"/>
              </a:solidFill>
            </a:endParaRPr>
          </a:p>
          <a:p>
            <a:r>
              <a:rPr lang="en-US" dirty="0">
                <a:solidFill>
                  <a:srgbClr val="FF0000"/>
                </a:solidFill>
              </a:rPr>
              <a:t>TF will provide data</a:t>
            </a:r>
          </a:p>
          <a:p>
            <a:endParaRPr lang="en-US" dirty="0"/>
          </a:p>
        </p:txBody>
      </p:sp>
      <p:sp>
        <p:nvSpPr>
          <p:cNvPr id="4" name="Slide Number Placeholder 3"/>
          <p:cNvSpPr>
            <a:spLocks noGrp="1"/>
          </p:cNvSpPr>
          <p:nvPr>
            <p:ph type="sldNum" sz="quarter" idx="10"/>
          </p:nvPr>
        </p:nvSpPr>
        <p:spPr/>
        <p:txBody>
          <a:bodyPr/>
          <a:lstStyle/>
          <a:p>
            <a:fld id="{8D0F9CB8-4665-422B-88AF-359540F91804}" type="slidenum">
              <a:rPr lang="en-US" smtClean="0"/>
              <a:t>31</a:t>
            </a:fld>
            <a:endParaRPr lang="en-US"/>
          </a:p>
        </p:txBody>
      </p:sp>
    </p:spTree>
    <p:extLst>
      <p:ext uri="{BB962C8B-B14F-4D97-AF65-F5344CB8AC3E}">
        <p14:creationId xmlns:p14="http://schemas.microsoft.com/office/powerpoint/2010/main" val="4059541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Changes in the conduct of clinical trials </a:t>
            </a:r>
          </a:p>
          <a:p>
            <a:r>
              <a:rPr lang="en-US" dirty="0">
                <a:solidFill>
                  <a:srgbClr val="FF0000"/>
                </a:solidFill>
              </a:rPr>
              <a:t>Placeholder slide</a:t>
            </a:r>
          </a:p>
          <a:p>
            <a:endParaRPr lang="en-US" dirty="0">
              <a:solidFill>
                <a:srgbClr val="FF0000"/>
              </a:solidFill>
            </a:endParaRPr>
          </a:p>
          <a:p>
            <a:r>
              <a:rPr lang="en-US" dirty="0">
                <a:solidFill>
                  <a:srgbClr val="FF0000"/>
                </a:solidFill>
              </a:rPr>
              <a:t>Add info on VCT…Adit, marc B, Metformin, EPIIC…</a:t>
            </a:r>
          </a:p>
          <a:p>
            <a:endParaRPr lang="en-US" dirty="0">
              <a:solidFill>
                <a:srgbClr val="FF0000"/>
              </a:solidFill>
            </a:endParaRPr>
          </a:p>
          <a:p>
            <a:r>
              <a:rPr lang="en-US" dirty="0">
                <a:solidFill>
                  <a:srgbClr val="FF0000"/>
                </a:solidFill>
              </a:rPr>
              <a:t>TF will provide data</a:t>
            </a:r>
          </a:p>
          <a:p>
            <a:endParaRPr lang="en-US" dirty="0"/>
          </a:p>
        </p:txBody>
      </p:sp>
      <p:sp>
        <p:nvSpPr>
          <p:cNvPr id="4" name="Slide Number Placeholder 3"/>
          <p:cNvSpPr>
            <a:spLocks noGrp="1"/>
          </p:cNvSpPr>
          <p:nvPr>
            <p:ph type="sldNum" sz="quarter" idx="10"/>
          </p:nvPr>
        </p:nvSpPr>
        <p:spPr/>
        <p:txBody>
          <a:bodyPr/>
          <a:lstStyle/>
          <a:p>
            <a:fld id="{8D0F9CB8-4665-422B-88AF-359540F91804}" type="slidenum">
              <a:rPr lang="en-US" smtClean="0"/>
              <a:t>32</a:t>
            </a:fld>
            <a:endParaRPr lang="en-US"/>
          </a:p>
        </p:txBody>
      </p:sp>
    </p:spTree>
    <p:extLst>
      <p:ext uri="{BB962C8B-B14F-4D97-AF65-F5344CB8AC3E}">
        <p14:creationId xmlns:p14="http://schemas.microsoft.com/office/powerpoint/2010/main" val="487547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CHANGED GRAPHIC – LOOK OK?  Yes – confirm how to say Elena’s name</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Email copied:</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1. COVIDome batch 2 has now completed metabolomics, 2 x proteomics (mass spec and </a:t>
            </a:r>
            <a:r>
              <a:rPr lang="en-US" sz="1200" dirty="0" err="1">
                <a:effectLst/>
                <a:latin typeface="Calibri" panose="020F0502020204030204" pitchFamily="34" charset="0"/>
                <a:ea typeface="Calibri" panose="020F0502020204030204" pitchFamily="34" charset="0"/>
              </a:rPr>
              <a:t>SOMAscan</a:t>
            </a:r>
            <a:r>
              <a:rPr lang="en-US" sz="1200" dirty="0">
                <a:effectLst/>
                <a:latin typeface="Calibri" panose="020F0502020204030204" pitchFamily="34" charset="0"/>
                <a:ea typeface="Calibri" panose="020F0502020204030204" pitchFamily="34" charset="0"/>
              </a:rPr>
              <a:t>), transcriptomics, and about to complete MSD cytokine profiling. These will be great complementary datasets to what Elena and Ross are generating from these same samples.</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2. We are on top of the clinical data for batch 2, Matt copied here is working with Seth in </a:t>
            </a:r>
            <a:r>
              <a:rPr lang="en-US" sz="1200" dirty="0" err="1">
                <a:effectLst/>
                <a:latin typeface="Calibri" panose="020F0502020204030204" pitchFamily="34" charset="0"/>
                <a:ea typeface="Calibri" panose="020F0502020204030204" pitchFamily="34" charset="0"/>
              </a:rPr>
              <a:t>Tell’s</a:t>
            </a:r>
            <a:r>
              <a:rPr lang="en-US" sz="1200" dirty="0">
                <a:effectLst/>
                <a:latin typeface="Calibri" panose="020F0502020204030204" pitchFamily="34" charset="0"/>
                <a:ea typeface="Calibri" panose="020F0502020204030204" pitchFamily="34" charset="0"/>
              </a:rPr>
              <a:t> team and the HDC team to produce this asap.</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3. CT Values. We are NOT on top of this. Happy to become part of the dialog, but if Elena and Kevin already have this dialog ongoing with Ian  </a:t>
            </a:r>
          </a:p>
          <a:p>
            <a:pPr marL="0" marR="0">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rPr>
              <a:t>On the good news front, last time we checked the COVIDome Explorer had been used by 1000+ users around 40+ countries, and the third COVIDome paper has received decent reviews from PNAS, planning to resubmit before the end of the year.</a:t>
            </a:r>
          </a:p>
          <a:p>
            <a:pPr marL="0" marR="0">
              <a:spcBef>
                <a:spcPts val="0"/>
              </a:spcBef>
              <a:spcAft>
                <a:spcPts val="0"/>
              </a:spcAft>
            </a:pPr>
            <a:endParaRPr lang="en-US" sz="1200" dirty="0">
              <a:effectLst/>
              <a:highlight>
                <a:srgbClr val="FFFF00"/>
              </a:highligh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rPr>
              <a:t>Here are the two published papers from the COVIDome project:</a:t>
            </a:r>
            <a:endParaRPr lang="en-US" sz="12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rPr>
              <a:t> </a:t>
            </a:r>
            <a:endParaRPr lang="en-US" sz="12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Times New Roman" panose="02020603050405020304" pitchFamily="18" charset="0"/>
              </a:rPr>
              <a:t>URL: </a:t>
            </a:r>
            <a:r>
              <a:rPr lang="en-US" sz="1200" u="sng" dirty="0">
                <a:solidFill>
                  <a:srgbClr val="FF0000"/>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https://pubmed.ncbi.nlm.nih.gov/34348131/</a:t>
            </a:r>
            <a:endParaRPr lang="en-US" sz="12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rPr>
              <a:t> </a:t>
            </a:r>
            <a:endParaRPr lang="en-US" sz="12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Arial" panose="020B0604020202020204" pitchFamily="34" charset="0"/>
                <a:ea typeface="Times New Roman" panose="02020603050405020304" pitchFamily="18" charset="0"/>
              </a:rPr>
              <a:t>URL: </a:t>
            </a:r>
            <a:r>
              <a:rPr lang="en-US" sz="1200" u="sng" dirty="0">
                <a:solidFill>
                  <a:srgbClr val="FF0000"/>
                </a:solidFill>
                <a:effectLst/>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https://pubmed.ncbi.nlm.nih.gov/33724185/</a:t>
            </a:r>
            <a:endParaRPr lang="en-US" sz="12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rPr>
              <a:t> </a:t>
            </a:r>
            <a:endParaRPr lang="en-US" sz="12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rPr>
              <a:t>And a third one under review at PNAS:</a:t>
            </a:r>
            <a:endParaRPr lang="en-US" sz="12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rPr>
              <a:t> </a:t>
            </a:r>
            <a:endParaRPr lang="en-US" sz="12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https://www.medrxiv.org/content/10.1101/2021.07.29.21261325v1</a:t>
            </a:r>
            <a:endParaRPr lang="en-US" sz="12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D0F9CB8-4665-422B-88AF-359540F91804}" type="slidenum">
              <a:rPr lang="en-US" smtClean="0"/>
              <a:t>33</a:t>
            </a:fld>
            <a:endParaRPr lang="en-US"/>
          </a:p>
        </p:txBody>
      </p:sp>
    </p:spTree>
    <p:extLst>
      <p:ext uri="{BB962C8B-B14F-4D97-AF65-F5344CB8AC3E}">
        <p14:creationId xmlns:p14="http://schemas.microsoft.com/office/powerpoint/2010/main" val="3108230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200" dirty="0">
                <a:effectLst/>
                <a:latin typeface="Calibri" panose="020F0502020204030204" pitchFamily="34" charset="0"/>
                <a:ea typeface="Times New Roman" panose="02020603050405020304" pitchFamily="18" charset="0"/>
              </a:rPr>
              <a:t>MAY WANT TO PUT A TITLE ON THIS GRAPHIC  Cell Therapy Developmental Pathway - Done</a:t>
            </a:r>
          </a:p>
          <a:p>
            <a:pPr marL="0" marR="0" lvl="0" indent="0">
              <a:spcBef>
                <a:spcPts val="0"/>
              </a:spcBef>
              <a:spcAft>
                <a:spcPts val="0"/>
              </a:spcAft>
              <a:buFont typeface="+mj-lt"/>
              <a:buNone/>
            </a:pPr>
            <a:endParaRPr lang="en-US" sz="12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Font typeface="+mj-lt"/>
              <a:buNone/>
            </a:pPr>
            <a:r>
              <a:rPr lang="en-US" sz="1200" dirty="0">
                <a:effectLst/>
                <a:latin typeface="Calibri" panose="020F0502020204030204" pitchFamily="34" charset="0"/>
                <a:ea typeface="Times New Roman" panose="02020603050405020304" pitchFamily="18" charset="0"/>
              </a:rPr>
              <a:t>GBF: per Matt Seefeldt</a:t>
            </a:r>
          </a:p>
          <a:p>
            <a:pPr marL="342900" marR="0" lvl="0" indent="-342900">
              <a:spcBef>
                <a:spcPts val="0"/>
              </a:spcBef>
              <a:spcAft>
                <a:spcPts val="0"/>
              </a:spcAft>
              <a:buFont typeface="+mj-lt"/>
              <a:buAutoNum type="arabicParenR"/>
            </a:pPr>
            <a:r>
              <a:rPr lang="en-US" sz="1200" dirty="0">
                <a:effectLst/>
                <a:latin typeface="Calibri" panose="020F0502020204030204" pitchFamily="34" charset="0"/>
                <a:ea typeface="Times New Roman" panose="02020603050405020304" pitchFamily="18" charset="0"/>
              </a:rPr>
              <a:t>Enrolling (and perhaps dosing) the first patient in the UCD19-22 CART program</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200" dirty="0">
                <a:effectLst/>
                <a:latin typeface="Calibri" panose="020F0502020204030204" pitchFamily="34" charset="0"/>
                <a:ea typeface="Times New Roman" panose="02020603050405020304" pitchFamily="18" charset="0"/>
              </a:rPr>
              <a:t>Continued manufacturing to support the UCD19 trial – the number of runs should be emphasized (should be close to 10 patients by then)</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200" dirty="0">
                <a:effectLst/>
                <a:latin typeface="Calibri" panose="020F0502020204030204" pitchFamily="34" charset="0"/>
                <a:ea typeface="Times New Roman" panose="02020603050405020304" pitchFamily="18" charset="0"/>
              </a:rPr>
              <a:t>Emphasize that a soup to nuts facility has been built that can take any biologic or cell therapy into a Phase I clinical trial – we are up to 6 IND’s now (100% success rate) since 2018, actively working on 4 additional University of Colorado technologies.\</a:t>
            </a:r>
          </a:p>
          <a:p>
            <a:endParaRPr lang="en-US" dirty="0"/>
          </a:p>
        </p:txBody>
      </p:sp>
      <p:sp>
        <p:nvSpPr>
          <p:cNvPr id="4" name="Slide Number Placeholder 3"/>
          <p:cNvSpPr>
            <a:spLocks noGrp="1"/>
          </p:cNvSpPr>
          <p:nvPr>
            <p:ph type="sldNum" sz="quarter" idx="10"/>
          </p:nvPr>
        </p:nvSpPr>
        <p:spPr/>
        <p:txBody>
          <a:bodyPr/>
          <a:lstStyle/>
          <a:p>
            <a:fld id="{8D0F9CB8-4665-422B-88AF-359540F91804}" type="slidenum">
              <a:rPr lang="en-US" smtClean="0"/>
              <a:t>34</a:t>
            </a:fld>
            <a:endParaRPr lang="en-US"/>
          </a:p>
        </p:txBody>
      </p:sp>
    </p:spTree>
    <p:extLst>
      <p:ext uri="{BB962C8B-B14F-4D97-AF65-F5344CB8AC3E}">
        <p14:creationId xmlns:p14="http://schemas.microsoft.com/office/powerpoint/2010/main" val="4047683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LORI </a:t>
            </a:r>
          </a:p>
        </p:txBody>
      </p:sp>
      <p:sp>
        <p:nvSpPr>
          <p:cNvPr id="4" name="Slide Number Placeholder 3"/>
          <p:cNvSpPr>
            <a:spLocks noGrp="1"/>
          </p:cNvSpPr>
          <p:nvPr>
            <p:ph type="sldNum" sz="quarter" idx="5"/>
          </p:nvPr>
        </p:nvSpPr>
        <p:spPr/>
        <p:txBody>
          <a:bodyPr/>
          <a:lstStyle/>
          <a:p>
            <a:fld id="{8D0F9CB8-4665-422B-88AF-359540F91804}" type="slidenum">
              <a:rPr lang="en-US" smtClean="0"/>
              <a:t>35</a:t>
            </a:fld>
            <a:endParaRPr lang="en-US"/>
          </a:p>
        </p:txBody>
      </p:sp>
    </p:spTree>
    <p:extLst>
      <p:ext uri="{BB962C8B-B14F-4D97-AF65-F5344CB8AC3E}">
        <p14:creationId xmlns:p14="http://schemas.microsoft.com/office/powerpoint/2010/main" val="2806124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Lori</a:t>
            </a:r>
          </a:p>
          <a:p>
            <a:r>
              <a:rPr lang="en-US" dirty="0"/>
              <a:t>Kathy Green</a:t>
            </a:r>
          </a:p>
          <a:p>
            <a:r>
              <a:rPr lang="en-US" dirty="0"/>
              <a:t>Mark Couch</a:t>
            </a:r>
          </a:p>
          <a:p>
            <a:r>
              <a:rPr lang="en-US" dirty="0"/>
              <a:t>Chancellor </a:t>
            </a:r>
          </a:p>
        </p:txBody>
      </p:sp>
      <p:sp>
        <p:nvSpPr>
          <p:cNvPr id="4" name="Slide Number Placeholder 3"/>
          <p:cNvSpPr>
            <a:spLocks noGrp="1"/>
          </p:cNvSpPr>
          <p:nvPr>
            <p:ph type="sldNum" sz="quarter" idx="5"/>
          </p:nvPr>
        </p:nvSpPr>
        <p:spPr/>
        <p:txBody>
          <a:bodyPr/>
          <a:lstStyle/>
          <a:p>
            <a:fld id="{8D0F9CB8-4665-422B-88AF-359540F91804}" type="slidenum">
              <a:rPr lang="en-US" smtClean="0"/>
              <a:t>36</a:t>
            </a:fld>
            <a:endParaRPr lang="en-US"/>
          </a:p>
        </p:txBody>
      </p:sp>
    </p:spTree>
    <p:extLst>
      <p:ext uri="{BB962C8B-B14F-4D97-AF65-F5344CB8AC3E}">
        <p14:creationId xmlns:p14="http://schemas.microsoft.com/office/powerpoint/2010/main" val="963444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0F9CB8-4665-422B-88AF-359540F91804}" type="slidenum">
              <a:rPr lang="en-US" smtClean="0"/>
              <a:t>37</a:t>
            </a:fld>
            <a:endParaRPr lang="en-US"/>
          </a:p>
        </p:txBody>
      </p:sp>
    </p:spTree>
    <p:extLst>
      <p:ext uri="{BB962C8B-B14F-4D97-AF65-F5344CB8AC3E}">
        <p14:creationId xmlns:p14="http://schemas.microsoft.com/office/powerpoint/2010/main" val="1467890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F9CB8-4665-422B-88AF-359540F91804}" type="slidenum">
              <a:rPr lang="en-US" smtClean="0"/>
              <a:t>38</a:t>
            </a:fld>
            <a:endParaRPr lang="en-US"/>
          </a:p>
        </p:txBody>
      </p:sp>
    </p:spTree>
    <p:extLst>
      <p:ext uri="{BB962C8B-B14F-4D97-AF65-F5344CB8AC3E}">
        <p14:creationId xmlns:p14="http://schemas.microsoft.com/office/powerpoint/2010/main" val="1114466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F9CB8-4665-422B-88AF-359540F91804}" type="slidenum">
              <a:rPr lang="en-US" smtClean="0"/>
              <a:t>39</a:t>
            </a:fld>
            <a:endParaRPr lang="en-US"/>
          </a:p>
        </p:txBody>
      </p:sp>
    </p:spTree>
    <p:extLst>
      <p:ext uri="{BB962C8B-B14F-4D97-AF65-F5344CB8AC3E}">
        <p14:creationId xmlns:p14="http://schemas.microsoft.com/office/powerpoint/2010/main" val="1271297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of Regulatory Compliance</a:t>
            </a:r>
          </a:p>
          <a:p>
            <a:pPr marL="1657350" lvl="3" indent="-285750">
              <a:buClr>
                <a:srgbClr val="CBB379"/>
              </a:buClr>
              <a:buFont typeface="Arial" panose="020B0604020202020204" pitchFamily="34" charset="0"/>
              <a:buChar char="•"/>
            </a:pPr>
            <a:r>
              <a:rPr lang="en-US" dirty="0"/>
              <a:t>CRSC</a:t>
            </a:r>
          </a:p>
          <a:p>
            <a:pPr marL="1657350" lvl="3" indent="-285750">
              <a:buClr>
                <a:srgbClr val="CBB379"/>
              </a:buClr>
              <a:buFont typeface="Arial" panose="020B0604020202020204" pitchFamily="34" charset="0"/>
              <a:buChar char="•"/>
            </a:pPr>
            <a:r>
              <a:rPr lang="en-US" dirty="0"/>
              <a:t>COMIRB</a:t>
            </a:r>
          </a:p>
          <a:p>
            <a:pPr marL="1657350" lvl="3" indent="-285750">
              <a:buClr>
                <a:srgbClr val="CBB379"/>
              </a:buClr>
              <a:buFont typeface="Arial" panose="020B0604020202020204" pitchFamily="34" charset="0"/>
              <a:buChar char="•"/>
            </a:pPr>
            <a:r>
              <a:rPr lang="en-US" dirty="0"/>
              <a:t>COI</a:t>
            </a:r>
          </a:p>
          <a:p>
            <a:pPr marL="1657350" lvl="3" indent="-285750">
              <a:buClr>
                <a:srgbClr val="CBB379"/>
              </a:buClr>
              <a:buFont typeface="Arial" panose="020B0604020202020204" pitchFamily="34" charset="0"/>
              <a:buChar char="•"/>
            </a:pPr>
            <a:r>
              <a:rPr lang="en-US" dirty="0"/>
              <a:t>Privacy – Ethics &amp; Compliance</a:t>
            </a:r>
          </a:p>
          <a:p>
            <a:pPr marL="1657350" lvl="3" indent="-285750">
              <a:buClr>
                <a:srgbClr val="CBB379"/>
              </a:buClr>
              <a:buFont typeface="Arial" panose="020B0604020202020204" pitchFamily="34" charset="0"/>
              <a:buChar char="•"/>
            </a:pPr>
            <a:r>
              <a:rPr lang="en-US" dirty="0"/>
              <a:t>EHS</a:t>
            </a:r>
          </a:p>
          <a:p>
            <a:pPr marL="1657350" lvl="3" indent="-285750">
              <a:buClr>
                <a:srgbClr val="CBB379"/>
              </a:buClr>
              <a:buFont typeface="Arial" panose="020B0604020202020204" pitchFamily="34" charset="0"/>
              <a:buChar char="•"/>
            </a:pPr>
            <a:r>
              <a:rPr lang="en-US" dirty="0"/>
              <a:t>IACUC</a:t>
            </a:r>
          </a:p>
          <a:p>
            <a:pPr marL="1657350" lvl="3" indent="-285750">
              <a:buClr>
                <a:srgbClr val="CBB379"/>
              </a:buClr>
              <a:buFont typeface="Arial" panose="020B0604020202020204" pitchFamily="34" charset="0"/>
              <a:buChar char="•"/>
            </a:pPr>
            <a:r>
              <a:rPr lang="en-US" dirty="0"/>
              <a:t>Research IT</a:t>
            </a:r>
          </a:p>
          <a:p>
            <a:endParaRPr lang="en-US" dirty="0"/>
          </a:p>
        </p:txBody>
      </p:sp>
      <p:sp>
        <p:nvSpPr>
          <p:cNvPr id="4" name="Slide Number Placeholder 3"/>
          <p:cNvSpPr>
            <a:spLocks noGrp="1"/>
          </p:cNvSpPr>
          <p:nvPr>
            <p:ph type="sldNum" sz="quarter" idx="10"/>
          </p:nvPr>
        </p:nvSpPr>
        <p:spPr/>
        <p:txBody>
          <a:bodyPr/>
          <a:lstStyle/>
          <a:p>
            <a:fld id="{8D0F9CB8-4665-422B-88AF-359540F91804}" type="slidenum">
              <a:rPr lang="en-US" smtClean="0"/>
              <a:t>4</a:t>
            </a:fld>
            <a:endParaRPr lang="en-US"/>
          </a:p>
        </p:txBody>
      </p:sp>
    </p:spTree>
    <p:extLst>
      <p:ext uri="{BB962C8B-B14F-4D97-AF65-F5344CB8AC3E}">
        <p14:creationId xmlns:p14="http://schemas.microsoft.com/office/powerpoint/2010/main" val="2827492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F9CB8-4665-422B-88AF-359540F91804}" type="slidenum">
              <a:rPr lang="en-US" smtClean="0"/>
              <a:t>40</a:t>
            </a:fld>
            <a:endParaRPr lang="en-US"/>
          </a:p>
        </p:txBody>
      </p:sp>
    </p:spTree>
    <p:extLst>
      <p:ext uri="{BB962C8B-B14F-4D97-AF65-F5344CB8AC3E}">
        <p14:creationId xmlns:p14="http://schemas.microsoft.com/office/powerpoint/2010/main" val="4232199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F9CB8-4665-422B-88AF-359540F91804}" type="slidenum">
              <a:rPr lang="en-US" smtClean="0"/>
              <a:t>41</a:t>
            </a:fld>
            <a:endParaRPr lang="en-US"/>
          </a:p>
        </p:txBody>
      </p:sp>
    </p:spTree>
    <p:extLst>
      <p:ext uri="{BB962C8B-B14F-4D97-AF65-F5344CB8AC3E}">
        <p14:creationId xmlns:p14="http://schemas.microsoft.com/office/powerpoint/2010/main" val="84045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of Regulatory Compliance</a:t>
            </a:r>
          </a:p>
          <a:p>
            <a:pPr marL="1657350" lvl="3" indent="-285750">
              <a:buClr>
                <a:srgbClr val="CBB379"/>
              </a:buClr>
              <a:buFont typeface="Arial" panose="020B0604020202020204" pitchFamily="34" charset="0"/>
              <a:buChar char="•"/>
            </a:pPr>
            <a:r>
              <a:rPr lang="en-US" dirty="0"/>
              <a:t>CRSC</a:t>
            </a:r>
          </a:p>
          <a:p>
            <a:pPr marL="1657350" lvl="3" indent="-285750">
              <a:buClr>
                <a:srgbClr val="CBB379"/>
              </a:buClr>
              <a:buFont typeface="Arial" panose="020B0604020202020204" pitchFamily="34" charset="0"/>
              <a:buChar char="•"/>
            </a:pPr>
            <a:r>
              <a:rPr lang="en-US" dirty="0"/>
              <a:t>COMIRB</a:t>
            </a:r>
          </a:p>
          <a:p>
            <a:pPr marL="1657350" lvl="3" indent="-285750">
              <a:buClr>
                <a:srgbClr val="CBB379"/>
              </a:buClr>
              <a:buFont typeface="Arial" panose="020B0604020202020204" pitchFamily="34" charset="0"/>
              <a:buChar char="•"/>
            </a:pPr>
            <a:r>
              <a:rPr lang="en-US" dirty="0"/>
              <a:t>COI</a:t>
            </a:r>
          </a:p>
          <a:p>
            <a:pPr marL="1657350" lvl="3" indent="-285750">
              <a:buClr>
                <a:srgbClr val="CBB379"/>
              </a:buClr>
              <a:buFont typeface="Arial" panose="020B0604020202020204" pitchFamily="34" charset="0"/>
              <a:buChar char="•"/>
            </a:pPr>
            <a:r>
              <a:rPr lang="en-US" dirty="0"/>
              <a:t>Privacy – Ethics &amp; Compliance</a:t>
            </a:r>
          </a:p>
          <a:p>
            <a:pPr marL="1657350" lvl="3" indent="-285750">
              <a:buClr>
                <a:srgbClr val="CBB379"/>
              </a:buClr>
              <a:buFont typeface="Arial" panose="020B0604020202020204" pitchFamily="34" charset="0"/>
              <a:buChar char="•"/>
            </a:pPr>
            <a:r>
              <a:rPr lang="en-US" dirty="0"/>
              <a:t>EHS</a:t>
            </a:r>
          </a:p>
          <a:p>
            <a:pPr marL="1657350" lvl="3" indent="-285750">
              <a:buClr>
                <a:srgbClr val="CBB379"/>
              </a:buClr>
              <a:buFont typeface="Arial" panose="020B0604020202020204" pitchFamily="34" charset="0"/>
              <a:buChar char="•"/>
            </a:pPr>
            <a:r>
              <a:rPr lang="en-US" dirty="0"/>
              <a:t>IACUC</a:t>
            </a:r>
          </a:p>
          <a:p>
            <a:pPr marL="1657350" lvl="3" indent="-285750">
              <a:buClr>
                <a:srgbClr val="CBB379"/>
              </a:buClr>
              <a:buFont typeface="Arial" panose="020B0604020202020204" pitchFamily="34" charset="0"/>
              <a:buChar char="•"/>
            </a:pPr>
            <a:r>
              <a:rPr lang="en-US" dirty="0"/>
              <a:t>Research IT</a:t>
            </a:r>
          </a:p>
          <a:p>
            <a:pPr marL="171443" indent="-171443" defTabSz="1097280" eaLnBrk="0" fontAlgn="base" hangingPunct="0">
              <a:spcBef>
                <a:spcPct val="0"/>
              </a:spcBef>
              <a:spcAft>
                <a:spcPct val="0"/>
              </a:spcAft>
              <a:buFont typeface="Arial" panose="020B0604020202020204" pitchFamily="34" charset="0"/>
              <a:buChar char="•"/>
            </a:pPr>
            <a:r>
              <a:rPr lang="en-US" sz="1200" dirty="0">
                <a:solidFill>
                  <a:srgbClr val="DEA400"/>
                </a:solidFill>
                <a:latin typeface="Arial"/>
                <a:ea typeface="Osaka" charset="0"/>
              </a:rPr>
              <a:t>Research Consent IRB/FDA</a:t>
            </a:r>
          </a:p>
          <a:p>
            <a:pPr marL="171443" indent="-171443" defTabSz="1097280" eaLnBrk="0" fontAlgn="base" hangingPunct="0">
              <a:spcBef>
                <a:spcPct val="0"/>
              </a:spcBef>
              <a:spcAft>
                <a:spcPct val="0"/>
              </a:spcAft>
              <a:buFont typeface="Arial" panose="020B0604020202020204" pitchFamily="34" charset="0"/>
              <a:buChar char="•"/>
            </a:pPr>
            <a:r>
              <a:rPr lang="en-US" sz="1200" dirty="0">
                <a:solidFill>
                  <a:srgbClr val="DEA400"/>
                </a:solidFill>
                <a:latin typeface="Arial"/>
                <a:ea typeface="Osaka" charset="0"/>
              </a:rPr>
              <a:t>Research COI</a:t>
            </a:r>
          </a:p>
          <a:p>
            <a:pPr marL="171443" indent="-171443" defTabSz="1097280" eaLnBrk="0" fontAlgn="base" hangingPunct="0">
              <a:spcBef>
                <a:spcPct val="0"/>
              </a:spcBef>
              <a:spcAft>
                <a:spcPct val="0"/>
              </a:spcAft>
              <a:buFont typeface="Arial" panose="020B0604020202020204" pitchFamily="34" charset="0"/>
              <a:buChar char="•"/>
            </a:pPr>
            <a:r>
              <a:rPr lang="en-US" sz="1200" dirty="0">
                <a:solidFill>
                  <a:srgbClr val="DEA400"/>
                </a:solidFill>
                <a:latin typeface="Arial"/>
                <a:ea typeface="Osaka" charset="0"/>
              </a:rPr>
              <a:t>Research Billing Coverage Analysis</a:t>
            </a:r>
          </a:p>
          <a:p>
            <a:pPr marL="171443" indent="-171443" defTabSz="1097280" eaLnBrk="0" fontAlgn="base" hangingPunct="0">
              <a:spcBef>
                <a:spcPct val="0"/>
              </a:spcBef>
              <a:spcAft>
                <a:spcPct val="0"/>
              </a:spcAft>
              <a:buFont typeface="Arial" panose="020B0604020202020204" pitchFamily="34" charset="0"/>
              <a:buChar char="•"/>
            </a:pPr>
            <a:r>
              <a:rPr lang="en-US" sz="1200" dirty="0">
                <a:solidFill>
                  <a:srgbClr val="DEA400"/>
                </a:solidFill>
                <a:latin typeface="Arial"/>
                <a:ea typeface="Osaka" charset="0"/>
              </a:rPr>
              <a:t>Privacy Board</a:t>
            </a:r>
          </a:p>
          <a:p>
            <a:pPr marL="171443" indent="-171443" defTabSz="1097280" eaLnBrk="0" fontAlgn="base" hangingPunct="0">
              <a:spcBef>
                <a:spcPct val="0"/>
              </a:spcBef>
              <a:spcAft>
                <a:spcPct val="0"/>
              </a:spcAft>
              <a:buFont typeface="Arial" panose="020B0604020202020204" pitchFamily="34" charset="0"/>
              <a:buChar char="•"/>
            </a:pPr>
            <a:r>
              <a:rPr lang="en-US" sz="1200" dirty="0">
                <a:solidFill>
                  <a:srgbClr val="DEA400"/>
                </a:solidFill>
                <a:latin typeface="Arial"/>
                <a:ea typeface="Osaka" charset="0"/>
              </a:rPr>
              <a:t>Data sharing/Database Security</a:t>
            </a:r>
          </a:p>
          <a:p>
            <a:pPr marL="171443" indent="-171443" defTabSz="1097280" eaLnBrk="0" fontAlgn="base" hangingPunct="0">
              <a:spcBef>
                <a:spcPct val="0"/>
              </a:spcBef>
              <a:spcAft>
                <a:spcPct val="0"/>
              </a:spcAft>
              <a:buFont typeface="Arial" panose="020B0604020202020204" pitchFamily="34" charset="0"/>
              <a:buChar char="•"/>
            </a:pPr>
            <a:r>
              <a:rPr lang="en-US" sz="1200" dirty="0">
                <a:solidFill>
                  <a:srgbClr val="DEA400"/>
                </a:solidFill>
                <a:latin typeface="Arial"/>
                <a:ea typeface="Osaka" charset="0"/>
              </a:rPr>
              <a:t>Research Training, RCR, Research Procedure</a:t>
            </a:r>
          </a:p>
          <a:p>
            <a:pPr marL="171443" indent="-171443" defTabSz="1097280" eaLnBrk="0" fontAlgn="base" hangingPunct="0">
              <a:spcBef>
                <a:spcPct val="0"/>
              </a:spcBef>
              <a:spcAft>
                <a:spcPct val="0"/>
              </a:spcAft>
              <a:buFont typeface="Arial" panose="020B0604020202020204" pitchFamily="34" charset="0"/>
              <a:buChar char="•"/>
            </a:pPr>
            <a:r>
              <a:rPr lang="en-US" sz="1200" dirty="0">
                <a:solidFill>
                  <a:srgbClr val="DEA400"/>
                </a:solidFill>
                <a:latin typeface="Arial"/>
                <a:ea typeface="Osaka" charset="0"/>
              </a:rPr>
              <a:t>IBC, RODC</a:t>
            </a:r>
          </a:p>
          <a:p>
            <a:pPr marL="171443" indent="-171443" defTabSz="1097280" eaLnBrk="0" fontAlgn="base" hangingPunct="0">
              <a:spcBef>
                <a:spcPct val="0"/>
              </a:spcBef>
              <a:spcAft>
                <a:spcPct val="0"/>
              </a:spcAft>
              <a:buFont typeface="Arial" panose="020B0604020202020204" pitchFamily="34" charset="0"/>
              <a:buChar char="•"/>
            </a:pPr>
            <a:r>
              <a:rPr lang="en-US" sz="1200" dirty="0">
                <a:solidFill>
                  <a:srgbClr val="DEA400"/>
                </a:solidFill>
                <a:latin typeface="Arial"/>
                <a:ea typeface="Osaka" charset="0"/>
              </a:rPr>
              <a:t>Investigational Pharmacy, storage management, dispensing</a:t>
            </a:r>
          </a:p>
          <a:p>
            <a:pPr marL="171443" indent="-171443" defTabSz="1097280" eaLnBrk="0" fontAlgn="base" hangingPunct="0">
              <a:spcBef>
                <a:spcPct val="0"/>
              </a:spcBef>
              <a:spcAft>
                <a:spcPct val="0"/>
              </a:spcAft>
              <a:buFont typeface="Arial" panose="020B0604020202020204" pitchFamily="34" charset="0"/>
              <a:buChar char="•"/>
            </a:pPr>
            <a:r>
              <a:rPr lang="en-US" sz="1200" dirty="0">
                <a:solidFill>
                  <a:srgbClr val="DEA400"/>
                </a:solidFill>
                <a:latin typeface="Arial"/>
                <a:ea typeface="Osaka" charset="0"/>
              </a:rPr>
              <a:t>Device Management</a:t>
            </a:r>
          </a:p>
          <a:p>
            <a:pPr marL="1371600" lvl="3" indent="0">
              <a:buClr>
                <a:srgbClr val="CBB379"/>
              </a:buClr>
              <a:buFont typeface="Arial" panose="020B0604020202020204" pitchFamily="34" charset="0"/>
              <a:buNone/>
            </a:pPr>
            <a:endParaRPr lang="en-US" dirty="0"/>
          </a:p>
          <a:p>
            <a:pPr marL="1371600" lvl="3" indent="0">
              <a:buClr>
                <a:srgbClr val="CBB379"/>
              </a:buClr>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8D0F9CB8-4665-422B-88AF-359540F91804}" type="slidenum">
              <a:rPr lang="en-US" smtClean="0"/>
              <a:t>5</a:t>
            </a:fld>
            <a:endParaRPr lang="en-US"/>
          </a:p>
        </p:txBody>
      </p:sp>
    </p:spTree>
    <p:extLst>
      <p:ext uri="{BB962C8B-B14F-4D97-AF65-F5344CB8AC3E}">
        <p14:creationId xmlns:p14="http://schemas.microsoft.com/office/powerpoint/2010/main" val="374385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Office of Regulatory Compliance</a:t>
            </a:r>
          </a:p>
          <a:p>
            <a:pPr marL="1657350" lvl="3" indent="-285750">
              <a:buClr>
                <a:srgbClr val="CBB379"/>
              </a:buClr>
              <a:buFont typeface="Arial" panose="020B0604020202020204" pitchFamily="34" charset="0"/>
              <a:buChar char="•"/>
            </a:pPr>
            <a:r>
              <a:rPr lang="en-US"/>
              <a:t>CRSC</a:t>
            </a:r>
          </a:p>
          <a:p>
            <a:pPr marL="1657350" lvl="3" indent="-285750">
              <a:buClr>
                <a:srgbClr val="CBB379"/>
              </a:buClr>
              <a:buFont typeface="Arial" panose="020B0604020202020204" pitchFamily="34" charset="0"/>
              <a:buChar char="•"/>
            </a:pPr>
            <a:r>
              <a:rPr lang="en-US"/>
              <a:t>COMIRB</a:t>
            </a:r>
          </a:p>
          <a:p>
            <a:pPr marL="1657350" lvl="3" indent="-285750">
              <a:buClr>
                <a:srgbClr val="CBB379"/>
              </a:buClr>
              <a:buFont typeface="Arial" panose="020B0604020202020204" pitchFamily="34" charset="0"/>
              <a:buChar char="•"/>
            </a:pPr>
            <a:r>
              <a:rPr lang="en-US"/>
              <a:t>COI</a:t>
            </a:r>
          </a:p>
          <a:p>
            <a:pPr marL="1657350" lvl="3" indent="-285750">
              <a:buClr>
                <a:srgbClr val="CBB379"/>
              </a:buClr>
              <a:buFont typeface="Arial" panose="020B0604020202020204" pitchFamily="34" charset="0"/>
              <a:buChar char="•"/>
            </a:pPr>
            <a:r>
              <a:rPr lang="en-US"/>
              <a:t>Privacy – Ethics &amp; Compliance</a:t>
            </a:r>
          </a:p>
          <a:p>
            <a:pPr marL="1657350" lvl="3" indent="-285750">
              <a:buClr>
                <a:srgbClr val="CBB379"/>
              </a:buClr>
              <a:buFont typeface="Arial" panose="020B0604020202020204" pitchFamily="34" charset="0"/>
              <a:buChar char="•"/>
            </a:pPr>
            <a:r>
              <a:rPr lang="en-US"/>
              <a:t>EHS</a:t>
            </a:r>
          </a:p>
          <a:p>
            <a:pPr marL="1657350" lvl="3" indent="-285750">
              <a:buClr>
                <a:srgbClr val="CBB379"/>
              </a:buClr>
              <a:buFont typeface="Arial" panose="020B0604020202020204" pitchFamily="34" charset="0"/>
              <a:buChar char="•"/>
            </a:pPr>
            <a:r>
              <a:rPr lang="en-US"/>
              <a:t>IACUC</a:t>
            </a:r>
          </a:p>
          <a:p>
            <a:pPr marL="1657350" lvl="3" indent="-285750">
              <a:buClr>
                <a:srgbClr val="CBB379"/>
              </a:buClr>
              <a:buFont typeface="Arial" panose="020B0604020202020204" pitchFamily="34" charset="0"/>
              <a:buChar char="•"/>
            </a:pPr>
            <a:r>
              <a:rPr lang="en-US"/>
              <a:t>Research IT</a:t>
            </a:r>
          </a:p>
          <a:p>
            <a:endParaRPr lang="en-US"/>
          </a:p>
        </p:txBody>
      </p:sp>
      <p:sp>
        <p:nvSpPr>
          <p:cNvPr id="4" name="Slide Number Placeholder 3"/>
          <p:cNvSpPr>
            <a:spLocks noGrp="1"/>
          </p:cNvSpPr>
          <p:nvPr>
            <p:ph type="sldNum" sz="quarter" idx="10"/>
          </p:nvPr>
        </p:nvSpPr>
        <p:spPr/>
        <p:txBody>
          <a:bodyPr/>
          <a:lstStyle/>
          <a:p>
            <a:fld id="{8D0F9CB8-4665-422B-88AF-359540F91804}" type="slidenum">
              <a:rPr lang="en-US" smtClean="0"/>
              <a:t>6</a:t>
            </a:fld>
            <a:endParaRPr lang="en-US"/>
          </a:p>
        </p:txBody>
      </p:sp>
    </p:spTree>
    <p:extLst>
      <p:ext uri="{BB962C8B-B14F-4D97-AF65-F5344CB8AC3E}">
        <p14:creationId xmlns:p14="http://schemas.microsoft.com/office/powerpoint/2010/main" val="192116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0F9CB8-4665-422B-88AF-359540F91804}" type="slidenum">
              <a:rPr lang="en-US" smtClean="0"/>
              <a:t>7</a:t>
            </a:fld>
            <a:endParaRPr lang="en-US"/>
          </a:p>
        </p:txBody>
      </p:sp>
    </p:spTree>
    <p:extLst>
      <p:ext uri="{BB962C8B-B14F-4D97-AF65-F5344CB8AC3E}">
        <p14:creationId xmlns:p14="http://schemas.microsoft.com/office/powerpoint/2010/main" val="355299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8D0F9CB8-4665-422B-88AF-359540F91804}" type="slidenum">
              <a:rPr lang="en-US" smtClean="0"/>
              <a:t>8</a:t>
            </a:fld>
            <a:endParaRPr lang="en-US"/>
          </a:p>
        </p:txBody>
      </p:sp>
    </p:spTree>
    <p:extLst>
      <p:ext uri="{BB962C8B-B14F-4D97-AF65-F5344CB8AC3E}">
        <p14:creationId xmlns:p14="http://schemas.microsoft.com/office/powerpoint/2010/main" val="153765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i="1" dirty="0">
                <a:solidFill>
                  <a:srgbClr val="1F497D"/>
                </a:solidFill>
                <a:effectLst/>
                <a:latin typeface="Calibri" panose="020F0502020204030204" pitchFamily="34" charset="0"/>
                <a:ea typeface="Calibri" panose="020F0502020204030204" pitchFamily="34" charset="0"/>
              </a:rPr>
              <a:t>CHANE TITLE TO GRANTS AND CONTTRACTS – ok done</a:t>
            </a:r>
          </a:p>
          <a:p>
            <a:pPr marL="0" marR="0">
              <a:spcBef>
                <a:spcPts val="0"/>
              </a:spcBef>
              <a:spcAft>
                <a:spcPts val="0"/>
              </a:spcAft>
            </a:pPr>
            <a:endParaRPr lang="en-US" sz="1800" b="1" i="1" dirty="0">
              <a:solidFill>
                <a:srgbClr val="1F497D"/>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i="1" dirty="0">
                <a:solidFill>
                  <a:srgbClr val="1F497D"/>
                </a:solidFill>
                <a:effectLst/>
                <a:latin typeface="Calibri" panose="020F0502020204030204" pitchFamily="34" charset="0"/>
                <a:ea typeface="Calibri" panose="020F0502020204030204" pitchFamily="34" charset="0"/>
              </a:rPr>
              <a:t>1799</a:t>
            </a:r>
            <a:r>
              <a:rPr lang="en-US" sz="1800" dirty="0">
                <a:solidFill>
                  <a:srgbClr val="1F497D"/>
                </a:solidFill>
                <a:effectLst/>
                <a:latin typeface="Calibri" panose="020F0502020204030204" pitchFamily="34" charset="0"/>
                <a:ea typeface="Calibri" panose="020F0502020204030204" pitchFamily="34" charset="0"/>
              </a:rPr>
              <a:t> Research Contracts Received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i="1" dirty="0">
                <a:solidFill>
                  <a:srgbClr val="1F497D"/>
                </a:solidFill>
                <a:effectLst/>
                <a:latin typeface="Calibri" panose="020F0502020204030204" pitchFamily="34" charset="0"/>
                <a:ea typeface="Calibri" panose="020F0502020204030204" pitchFamily="34" charset="0"/>
              </a:rPr>
              <a:t>874 </a:t>
            </a:r>
            <a:r>
              <a:rPr lang="en-US" sz="1800" dirty="0">
                <a:solidFill>
                  <a:srgbClr val="1F497D"/>
                </a:solidFill>
                <a:effectLst/>
                <a:latin typeface="Calibri" panose="020F0502020204030204" pitchFamily="34" charset="0"/>
                <a:ea typeface="Calibri" panose="020F0502020204030204" pitchFamily="34" charset="0"/>
              </a:rPr>
              <a:t>Outgoing subcontracts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i="1" dirty="0">
                <a:solidFill>
                  <a:srgbClr val="1F497D"/>
                </a:solidFill>
                <a:effectLst/>
                <a:latin typeface="Calibri" panose="020F0502020204030204" pitchFamily="34" charset="0"/>
                <a:ea typeface="Calibri" panose="020F0502020204030204" pitchFamily="34" charset="0"/>
              </a:rPr>
              <a:t>88,000</a:t>
            </a:r>
            <a:r>
              <a:rPr lang="en-US" sz="1800" dirty="0">
                <a:solidFill>
                  <a:srgbClr val="1F497D"/>
                </a:solidFill>
                <a:effectLst/>
                <a:latin typeface="Calibri" panose="020F0502020204030204" pitchFamily="34" charset="0"/>
                <a:ea typeface="Calibri" panose="020F0502020204030204" pitchFamily="34" charset="0"/>
              </a:rPr>
              <a:t> emails in Xenia</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i="1" dirty="0">
                <a:solidFill>
                  <a:srgbClr val="1F497D"/>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i="1" dirty="0">
                <a:solidFill>
                  <a:srgbClr val="1F497D"/>
                </a:solidFill>
                <a:effectLst/>
                <a:latin typeface="Calibri" panose="020F0502020204030204" pitchFamily="34" charset="0"/>
                <a:ea typeface="Calibri" panose="020F0502020204030204" pitchFamily="34" charset="0"/>
              </a:rPr>
              <a:t>6373</a:t>
            </a:r>
            <a:r>
              <a:rPr lang="en-US" sz="1800" dirty="0">
                <a:solidFill>
                  <a:srgbClr val="1F497D"/>
                </a:solidFill>
                <a:effectLst/>
                <a:latin typeface="Calibri" panose="020F0502020204030204" pitchFamily="34" charset="0"/>
                <a:ea typeface="Calibri" panose="020F0502020204030204" pitchFamily="34" charset="0"/>
              </a:rPr>
              <a:t> Active Research Projects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i="1" dirty="0">
                <a:solidFill>
                  <a:srgbClr val="1F497D"/>
                </a:solidFill>
                <a:effectLst/>
                <a:latin typeface="Calibri" panose="020F0502020204030204" pitchFamily="34" charset="0"/>
                <a:ea typeface="Calibri" panose="020F0502020204030204" pitchFamily="34" charset="0"/>
              </a:rPr>
              <a:t>Over 8,700 </a:t>
            </a:r>
            <a:r>
              <a:rPr lang="en-US" sz="1800" dirty="0">
                <a:solidFill>
                  <a:srgbClr val="1F497D"/>
                </a:solidFill>
                <a:effectLst/>
                <a:latin typeface="Calibri" panose="020F0502020204030204" pitchFamily="34" charset="0"/>
                <a:ea typeface="Calibri" panose="020F0502020204030204" pitchFamily="34" charset="0"/>
              </a:rPr>
              <a:t>Sponsor Bills (does not include direct federal LOC draws)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Research Awards in FY2021 - $654M</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Not sure he wants --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1F497D"/>
                </a:solidFill>
                <a:effectLst/>
                <a:latin typeface="Calibri" panose="020F0502020204030204" pitchFamily="34" charset="0"/>
                <a:ea typeface="Calibri" panose="020F0502020204030204" pitchFamily="34" charset="0"/>
              </a:rPr>
              <a:t>483</a:t>
            </a:r>
            <a:r>
              <a:rPr lang="en-US" sz="1800" dirty="0">
                <a:solidFill>
                  <a:srgbClr val="1F497D"/>
                </a:solidFill>
                <a:effectLst/>
                <a:latin typeface="Calibri" panose="020F0502020204030204" pitchFamily="34" charset="0"/>
                <a:ea typeface="Calibri" panose="020F0502020204030204" pitchFamily="34" charset="0"/>
              </a:rPr>
              <a:t> Incoming Fee for Service Contracts (Auxiliaries /core labs, etc.)</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D0F9CB8-4665-422B-88AF-359540F91804}" type="slidenum">
              <a:rPr lang="en-US" smtClean="0"/>
              <a:t>9</a:t>
            </a:fld>
            <a:endParaRPr lang="en-US"/>
          </a:p>
        </p:txBody>
      </p:sp>
    </p:spTree>
    <p:extLst>
      <p:ext uri="{BB962C8B-B14F-4D97-AF65-F5344CB8AC3E}">
        <p14:creationId xmlns:p14="http://schemas.microsoft.com/office/powerpoint/2010/main" val="128816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DA916B-D81C-493C-9786-2CA69094C037}" type="datetimeFigureOut">
              <a:rPr lang="en-US" smtClean="0"/>
              <a:t>12/7/2021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D72593-1E35-43D8-A291-0D8AB901E483}" type="slidenum">
              <a:rPr lang="en-US" smtClean="0"/>
              <a:t>‹#›</a:t>
            </a:fld>
            <a:endParaRPr lang="en-US"/>
          </a:p>
        </p:txBody>
      </p:sp>
    </p:spTree>
    <p:extLst>
      <p:ext uri="{BB962C8B-B14F-4D97-AF65-F5344CB8AC3E}">
        <p14:creationId xmlns:p14="http://schemas.microsoft.com/office/powerpoint/2010/main" val="50456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raphic Text no Header">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9AFDB238-CE84-D341-B157-1AA523A75A01}"/>
              </a:ext>
            </a:extLst>
          </p:cNvPr>
          <p:cNvSpPr>
            <a:spLocks noGrp="1"/>
          </p:cNvSpPr>
          <p:nvPr>
            <p:ph type="body" sz="quarter" idx="11" hasCustomPrompt="1"/>
          </p:nvPr>
        </p:nvSpPr>
        <p:spPr>
          <a:xfrm>
            <a:off x="6562966" y="2543238"/>
            <a:ext cx="4660900" cy="2560637"/>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rgbClr val="CBB379"/>
              </a:buClr>
              <a:buSzPct val="110000"/>
              <a:buFont typeface="Arial" panose="020B0604020202020204" pitchFamily="34" charset="0"/>
              <a:buChar char="•"/>
              <a:tabLst/>
              <a:defRPr sz="1600" b="0">
                <a:solidFill>
                  <a:schemeClr val="tx1">
                    <a:lumMod val="75000"/>
                    <a:lumOff val="25000"/>
                  </a:schemeClr>
                </a:solidFill>
              </a:defRPr>
            </a:lvl1pPr>
            <a:lvl2pPr marL="457200" indent="0">
              <a:buFont typeface="Arial" panose="020B0604020202020204" pitchFamily="34" charset="0"/>
              <a:buNone/>
              <a:defRPr sz="1600">
                <a:solidFill>
                  <a:schemeClr val="tx1">
                    <a:lumMod val="75000"/>
                    <a:lumOff val="25000"/>
                  </a:schemeClr>
                </a:solidFill>
              </a:defRPr>
            </a:lvl2pPr>
            <a:lvl3pPr marL="914400" indent="0">
              <a:buFont typeface="Arial" panose="020B0604020202020204" pitchFamily="34" charset="0"/>
              <a:buNone/>
              <a:defRPr sz="1600">
                <a:solidFill>
                  <a:schemeClr val="tx1">
                    <a:lumMod val="75000"/>
                    <a:lumOff val="25000"/>
                  </a:schemeClr>
                </a:solidFill>
              </a:defRPr>
            </a:lvl3pPr>
            <a:lvl4pPr marL="1371600" indent="0">
              <a:buFont typeface="Arial" panose="020B0604020202020204" pitchFamily="34" charset="0"/>
              <a:buNone/>
              <a:defRPr sz="1600">
                <a:solidFill>
                  <a:schemeClr val="tx1">
                    <a:lumMod val="75000"/>
                    <a:lumOff val="25000"/>
                  </a:schemeClr>
                </a:solidFill>
              </a:defRPr>
            </a:lvl4pPr>
            <a:lvl5pPr marL="1828800" indent="0">
              <a:buFont typeface="Arial" panose="020B0604020202020204" pitchFamily="34" charset="0"/>
              <a:buNone/>
              <a:defRPr sz="1600">
                <a:solidFill>
                  <a:schemeClr val="tx1">
                    <a:lumMod val="75000"/>
                    <a:lumOff val="25000"/>
                  </a:schemeClr>
                </a:solidFill>
              </a:defRPr>
            </a:lvl5pPr>
          </a:lstStyle>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marL="342900" marR="0" lvl="0" indent="-342900" algn="l" defTabSz="914400" rtl="0" eaLnBrk="1" fontAlgn="auto" latinLnBrk="0" hangingPunct="1">
              <a:lnSpc>
                <a:spcPct val="90000"/>
              </a:lnSpc>
              <a:spcBef>
                <a:spcPts val="1000"/>
              </a:spcBef>
              <a:spcAft>
                <a:spcPts val="0"/>
              </a:spcAft>
              <a:buClr>
                <a:srgbClr val="CBB379"/>
              </a:buClr>
              <a:buSzTx/>
              <a:tabLst/>
              <a:defRPr/>
            </a:pPr>
            <a:r>
              <a:rPr lang="en-US"/>
              <a:t>Bullet point</a:t>
            </a:r>
          </a:p>
          <a:p>
            <a:pPr lvl="0"/>
            <a:endParaRPr lang="en-US"/>
          </a:p>
        </p:txBody>
      </p:sp>
      <p:sp>
        <p:nvSpPr>
          <p:cNvPr id="10" name="Text Placeholder 21">
            <a:extLst>
              <a:ext uri="{FF2B5EF4-FFF2-40B4-BE49-F238E27FC236}">
                <a16:creationId xmlns:a16="http://schemas.microsoft.com/office/drawing/2014/main" id="{0EAD4234-EBED-FC4C-AC38-CEE9D5873544}"/>
              </a:ext>
            </a:extLst>
          </p:cNvPr>
          <p:cNvSpPr>
            <a:spLocks noGrp="1"/>
          </p:cNvSpPr>
          <p:nvPr>
            <p:ph type="body" sz="quarter" idx="12" hasCustomPrompt="1"/>
          </p:nvPr>
        </p:nvSpPr>
        <p:spPr>
          <a:xfrm>
            <a:off x="6562949" y="2100430"/>
            <a:ext cx="2700338" cy="330530"/>
          </a:xfrm>
          <a:prstGeom prst="rect">
            <a:avLst/>
          </a:prstGeom>
        </p:spPr>
        <p:txBody>
          <a:bodyPr/>
          <a:lstStyle>
            <a:lvl1pPr marL="0" indent="0">
              <a:buNone/>
              <a:defRPr sz="2000" b="1">
                <a:solidFill>
                  <a:schemeClr val="tx1"/>
                </a:solidFill>
              </a:defRPr>
            </a:lvl1pPr>
          </a:lstStyle>
          <a:p>
            <a:pPr lvl="0"/>
            <a:r>
              <a:rPr lang="en-US"/>
              <a:t>SUBHEADER TEXT</a:t>
            </a:r>
          </a:p>
        </p:txBody>
      </p:sp>
      <p:sp>
        <p:nvSpPr>
          <p:cNvPr id="16" name="Picture Placeholder 15">
            <a:extLst>
              <a:ext uri="{FF2B5EF4-FFF2-40B4-BE49-F238E27FC236}">
                <a16:creationId xmlns:a16="http://schemas.microsoft.com/office/drawing/2014/main" id="{E9F6BA08-429D-4C46-A161-74FD957782A6}"/>
              </a:ext>
            </a:extLst>
          </p:cNvPr>
          <p:cNvSpPr>
            <a:spLocks noGrp="1"/>
          </p:cNvSpPr>
          <p:nvPr>
            <p:ph type="pic" sz="quarter" idx="13" hasCustomPrompt="1"/>
          </p:nvPr>
        </p:nvSpPr>
        <p:spPr>
          <a:xfrm>
            <a:off x="1012825" y="1389063"/>
            <a:ext cx="5324475" cy="3998912"/>
          </a:xfrm>
          <a:prstGeom prst="rect">
            <a:avLst/>
          </a:prstGeom>
        </p:spPr>
        <p:txBody>
          <a:bodyPr/>
          <a:lstStyle>
            <a:lvl1pPr marL="0" indent="0" algn="ctr">
              <a:buNone/>
              <a:defRPr sz="1600" i="1">
                <a:solidFill>
                  <a:schemeClr val="bg1">
                    <a:lumMod val="65000"/>
                  </a:schemeClr>
                </a:solidFill>
              </a:defRPr>
            </a:lvl1pPr>
          </a:lstStyle>
          <a:p>
            <a:r>
              <a:rPr lang="en-US"/>
              <a:t>CLICK ICON TO INSERT</a:t>
            </a:r>
            <a:br>
              <a:rPr lang="en-US"/>
            </a:br>
            <a:r>
              <a:rPr lang="en-US"/>
              <a:t>PICTURE OR GRAPHIC</a:t>
            </a:r>
          </a:p>
        </p:txBody>
      </p:sp>
    </p:spTree>
    <p:extLst>
      <p:ext uri="{BB962C8B-B14F-4D97-AF65-F5344CB8AC3E}">
        <p14:creationId xmlns:p14="http://schemas.microsoft.com/office/powerpoint/2010/main" val="417330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464068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739901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51240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85827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925483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652857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064513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421901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68940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984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120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835028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030855" y="6311900"/>
            <a:ext cx="2743200" cy="365125"/>
          </a:xfrm>
          <a:prstGeom prst="rect">
            <a:avLst/>
          </a:prstGeom>
        </p:spPr>
        <p:txBody>
          <a:bodyPr/>
          <a:lstStyle/>
          <a:p>
            <a:fld id="{C764DE79-268F-4C1A-8933-263129D2AF90}" type="datetimeFigureOut">
              <a:rPr lang="en-US"/>
              <a:t>12/7/2021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69825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ransition/Break Slide3">
    <p:spTree>
      <p:nvGrpSpPr>
        <p:cNvPr id="1" name=""/>
        <p:cNvGrpSpPr/>
        <p:nvPr/>
      </p:nvGrpSpPr>
      <p:grpSpPr>
        <a:xfrm>
          <a:off x="0" y="0"/>
          <a:ext cx="0" cy="0"/>
          <a:chOff x="0" y="0"/>
          <a:chExt cx="0" cy="0"/>
        </a:xfrm>
      </p:grpSpPr>
      <p:pic>
        <p:nvPicPr>
          <p:cNvPr id="28" name="Picture 27" descr="A large building&#10;&#10;Description automatically generated">
            <a:extLst>
              <a:ext uri="{FF2B5EF4-FFF2-40B4-BE49-F238E27FC236}">
                <a16:creationId xmlns:a16="http://schemas.microsoft.com/office/drawing/2014/main" id="{3762F0A7-6FD3-E14B-A3CA-A2AFC5F41A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092" y="0"/>
            <a:ext cx="12056908" cy="6858000"/>
          </a:xfrm>
          <a:prstGeom prst="rect">
            <a:avLst/>
          </a:prstGeom>
        </p:spPr>
      </p:pic>
      <p:sp>
        <p:nvSpPr>
          <p:cNvPr id="34" name="Text Placeholder 12">
            <a:extLst>
              <a:ext uri="{FF2B5EF4-FFF2-40B4-BE49-F238E27FC236}">
                <a16:creationId xmlns:a16="http://schemas.microsoft.com/office/drawing/2014/main" id="{66A599F1-992C-6646-91DC-715705FA16C2}"/>
              </a:ext>
            </a:extLst>
          </p:cNvPr>
          <p:cNvSpPr>
            <a:spLocks noGrp="1"/>
          </p:cNvSpPr>
          <p:nvPr>
            <p:ph type="body" sz="quarter" idx="10" hasCustomPrompt="1"/>
          </p:nvPr>
        </p:nvSpPr>
        <p:spPr>
          <a:xfrm>
            <a:off x="5893901" y="3611916"/>
            <a:ext cx="5997575" cy="1236663"/>
          </a:xfrm>
          <a:prstGeom prst="rect">
            <a:avLst/>
          </a:prstGeom>
        </p:spPr>
        <p:txBody>
          <a:bodyPr/>
          <a:lstStyle>
            <a:lvl1pPr marL="0" indent="0">
              <a:buNone/>
              <a:defRPr sz="4000" b="1">
                <a:solidFill>
                  <a:schemeClr val="bg1"/>
                </a:solidFill>
                <a:effectLst>
                  <a:outerShdw blurRad="50800" dist="38100" dir="2700000" algn="tl" rotWithShape="0">
                    <a:prstClr val="black">
                      <a:alpha val="40000"/>
                    </a:prstClr>
                  </a:outerShdw>
                </a:effectLst>
                <a:latin typeface="Helvetica" pitchFamily="2" charset="0"/>
              </a:defRPr>
            </a:lvl1pPr>
          </a:lstStyle>
          <a:p>
            <a:pPr lvl="0"/>
            <a:r>
              <a:rPr lang="en-US"/>
              <a:t>SECTION BREAK/ TRANSITION SLIDE</a:t>
            </a:r>
          </a:p>
        </p:txBody>
      </p:sp>
      <p:pic>
        <p:nvPicPr>
          <p:cNvPr id="5" name="Picture 4" descr="A close up of a logo&#10;&#10;Description automatically generated">
            <a:extLst>
              <a:ext uri="{FF2B5EF4-FFF2-40B4-BE49-F238E27FC236}">
                <a16:creationId xmlns:a16="http://schemas.microsoft.com/office/drawing/2014/main" id="{73D31933-7D67-D54C-8048-59AD4560A6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873" y="6064223"/>
            <a:ext cx="2613718" cy="475769"/>
          </a:xfrm>
          <a:prstGeom prst="rect">
            <a:avLst/>
          </a:prstGeom>
        </p:spPr>
      </p:pic>
    </p:spTree>
    <p:extLst>
      <p:ext uri="{BB962C8B-B14F-4D97-AF65-F5344CB8AC3E}">
        <p14:creationId xmlns:p14="http://schemas.microsoft.com/office/powerpoint/2010/main" val="2804648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ransition/Break Slide2">
    <p:spTree>
      <p:nvGrpSpPr>
        <p:cNvPr id="1" name=""/>
        <p:cNvGrpSpPr/>
        <p:nvPr/>
      </p:nvGrpSpPr>
      <p:grpSpPr>
        <a:xfrm>
          <a:off x="0" y="0"/>
          <a:ext cx="0" cy="0"/>
          <a:chOff x="0" y="0"/>
          <a:chExt cx="0" cy="0"/>
        </a:xfrm>
      </p:grpSpPr>
      <p:pic>
        <p:nvPicPr>
          <p:cNvPr id="5" name="Picture 4" descr="A tall building in a city&#10;&#10;Description automatically generated">
            <a:extLst>
              <a:ext uri="{FF2B5EF4-FFF2-40B4-BE49-F238E27FC236}">
                <a16:creationId xmlns:a16="http://schemas.microsoft.com/office/drawing/2014/main" id="{DF83CFDB-866D-584A-BB61-1DD61C588C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
          <a:stretch/>
        </p:blipFill>
        <p:spPr>
          <a:xfrm>
            <a:off x="131848" y="0"/>
            <a:ext cx="12060151" cy="6858000"/>
          </a:xfrm>
          <a:prstGeom prst="rect">
            <a:avLst/>
          </a:prstGeom>
        </p:spPr>
      </p:pic>
      <p:sp>
        <p:nvSpPr>
          <p:cNvPr id="12" name="Rectangle 11">
            <a:extLst>
              <a:ext uri="{FF2B5EF4-FFF2-40B4-BE49-F238E27FC236}">
                <a16:creationId xmlns:a16="http://schemas.microsoft.com/office/drawing/2014/main" id="{48C1C290-7C3A-DF40-ACF5-3AA105F08442}"/>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61209DC4-2E36-7146-9313-FC96B03FA9CB}"/>
              </a:ext>
            </a:extLst>
          </p:cNvPr>
          <p:cNvSpPr>
            <a:spLocks noGrp="1"/>
          </p:cNvSpPr>
          <p:nvPr>
            <p:ph type="body" sz="quarter" idx="10" hasCustomPrompt="1"/>
          </p:nvPr>
        </p:nvSpPr>
        <p:spPr>
          <a:xfrm>
            <a:off x="675139" y="456830"/>
            <a:ext cx="5997575" cy="1236663"/>
          </a:xfrm>
          <a:prstGeom prst="rect">
            <a:avLst/>
          </a:prstGeom>
        </p:spPr>
        <p:txBody>
          <a:bodyPr/>
          <a:lstStyle>
            <a:lvl1pPr marL="0" indent="0">
              <a:buNone/>
              <a:defRPr sz="4000" b="1">
                <a:solidFill>
                  <a:schemeClr val="bg1"/>
                </a:solidFill>
                <a:latin typeface="Helvetica" pitchFamily="2" charset="0"/>
              </a:defRPr>
            </a:lvl1pPr>
          </a:lstStyle>
          <a:p>
            <a:pPr lvl="0"/>
            <a:r>
              <a:rPr lang="en-US"/>
              <a:t>SECTION BREAK/ TRANSITION SLIDE</a:t>
            </a:r>
          </a:p>
        </p:txBody>
      </p:sp>
      <p:pic>
        <p:nvPicPr>
          <p:cNvPr id="9" name="Picture 8" descr="A close up of a logo&#10;&#10;Description automatically generated">
            <a:extLst>
              <a:ext uri="{FF2B5EF4-FFF2-40B4-BE49-F238E27FC236}">
                <a16:creationId xmlns:a16="http://schemas.microsoft.com/office/drawing/2014/main" id="{A92E7E29-3EA7-F04E-BFA2-AD7947BCF6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5873" y="6064223"/>
            <a:ext cx="2613718" cy="475769"/>
          </a:xfrm>
          <a:prstGeom prst="rect">
            <a:avLst/>
          </a:prstGeom>
        </p:spPr>
      </p:pic>
    </p:spTree>
    <p:extLst>
      <p:ext uri="{BB962C8B-B14F-4D97-AF65-F5344CB8AC3E}">
        <p14:creationId xmlns:p14="http://schemas.microsoft.com/office/powerpoint/2010/main" val="23853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23260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7056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0543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0543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163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3632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3632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36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091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155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9437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3476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3.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A8E8337-F5A8-6745-A01A-2B321376C32E}"/>
              </a:ext>
            </a:extLst>
          </p:cNvPr>
          <p:cNvSpPr/>
          <p:nvPr userDrawn="1"/>
        </p:nvSpPr>
        <p:spPr>
          <a:xfrm>
            <a:off x="9398215" y="6098582"/>
            <a:ext cx="2793785" cy="5422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A65FD76E-FAC8-C746-8D5E-EDD96B2FB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686667" y="6076930"/>
            <a:ext cx="2437983" cy="647175"/>
          </a:xfrm>
          <a:prstGeom prst="rect">
            <a:avLst/>
          </a:prstGeom>
          <a:effectLst/>
        </p:spPr>
      </p:pic>
      <p:sp>
        <p:nvSpPr>
          <p:cNvPr id="9" name="Parallelogram 8">
            <a:extLst>
              <a:ext uri="{FF2B5EF4-FFF2-40B4-BE49-F238E27FC236}">
                <a16:creationId xmlns:a16="http://schemas.microsoft.com/office/drawing/2014/main" id="{735783C1-D795-5E4F-A4F0-695464196EE8}"/>
              </a:ext>
            </a:extLst>
          </p:cNvPr>
          <p:cNvSpPr/>
          <p:nvPr userDrawn="1"/>
        </p:nvSpPr>
        <p:spPr>
          <a:xfrm>
            <a:off x="-222645" y="6011664"/>
            <a:ext cx="9909312" cy="707561"/>
          </a:xfrm>
          <a:prstGeom prst="parallelogram">
            <a:avLst/>
          </a:prstGeom>
          <a:solidFill>
            <a:srgbClr val="CFB8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E13337-DE50-C14F-8CC5-5B14FE3C0E00}"/>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263431" y="6133011"/>
            <a:ext cx="3498672" cy="454827"/>
          </a:xfrm>
          <a:prstGeom prst="rect">
            <a:avLst/>
          </a:prstGeom>
        </p:spPr>
      </p:pic>
    </p:spTree>
    <p:extLst>
      <p:ext uri="{BB962C8B-B14F-4D97-AF65-F5344CB8AC3E}">
        <p14:creationId xmlns:p14="http://schemas.microsoft.com/office/powerpoint/2010/main" val="4095029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3889B16-B69F-144B-9575-31ACC7D7EEBD}"/>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45873" y="6054291"/>
            <a:ext cx="2613718" cy="475768"/>
          </a:xfrm>
          <a:prstGeom prst="rect">
            <a:avLst/>
          </a:prstGeom>
        </p:spPr>
      </p:pic>
      <p:sp>
        <p:nvSpPr>
          <p:cNvPr id="10" name="Rectangle 9">
            <a:extLst>
              <a:ext uri="{FF2B5EF4-FFF2-40B4-BE49-F238E27FC236}">
                <a16:creationId xmlns:a16="http://schemas.microsoft.com/office/drawing/2014/main" id="{9D1A38E3-D28F-1C42-BDF8-EC581A238458}"/>
              </a:ext>
            </a:extLst>
          </p:cNvPr>
          <p:cNvSpPr/>
          <p:nvPr userDrawn="1"/>
        </p:nvSpPr>
        <p:spPr>
          <a:xfrm>
            <a:off x="0" y="0"/>
            <a:ext cx="142240" cy="6858000"/>
          </a:xfrm>
          <a:prstGeom prst="rect">
            <a:avLst/>
          </a:prstGeom>
          <a:solidFill>
            <a:srgbClr val="CBB3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00324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 id="214748367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27.sv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comments" Target="../comments/commen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3.sv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66.sv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hyperlink" Target="https://vimeo.com/cuproductions/review/653076127/bf2c81703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9.sv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5.pn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2.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73.sv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comments" Target="../comments/comment3.xml"/><Relationship Id="rId5" Type="http://schemas.openxmlformats.org/officeDocument/2006/relationships/image" Target="../media/image86.jpeg"/><Relationship Id="rId4" Type="http://schemas.openxmlformats.org/officeDocument/2006/relationships/image" Target="../media/image73.sv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3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72.pn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73.sv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comments" Target="../comments/comment4.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hyperlink" Target="https://medschool.cuanschutz.edu/covidome" TargetMode="External"/><Relationship Id="rId5" Type="http://schemas.openxmlformats.org/officeDocument/2006/relationships/image" Target="../media/image91.emf"/><Relationship Id="rId4" Type="http://schemas.openxmlformats.org/officeDocument/2006/relationships/image" Target="../media/image73.sv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comments" Target="../comments/comment5.xml"/><Relationship Id="rId5" Type="http://schemas.openxmlformats.org/officeDocument/2006/relationships/image" Target="../media/image92.jpeg"/><Relationship Id="rId4" Type="http://schemas.openxmlformats.org/officeDocument/2006/relationships/image" Target="../media/image73.sv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73.sv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4.jpe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82.svg"/><Relationship Id="rId4" Type="http://schemas.openxmlformats.org/officeDocument/2006/relationships/diagramData" Target="../diagrams/data1.xml"/><Relationship Id="rId9"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3.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comments" Target="../comments/comment1.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7.svg"/><Relationship Id="rId4" Type="http://schemas.openxmlformats.org/officeDocument/2006/relationships/image" Target="../media/image22.sv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city, road&#10;&#10;Description automatically generated">
            <a:extLst>
              <a:ext uri="{FF2B5EF4-FFF2-40B4-BE49-F238E27FC236}">
                <a16:creationId xmlns:a16="http://schemas.microsoft.com/office/drawing/2014/main" id="{2DF5BEA7-847F-AE47-9AC7-BF5F416B7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6" y="-116700"/>
            <a:ext cx="12378078" cy="6962669"/>
          </a:xfrm>
          <a:prstGeom prst="rect">
            <a:avLst/>
          </a:prstGeom>
        </p:spPr>
      </p:pic>
      <p:pic>
        <p:nvPicPr>
          <p:cNvPr id="6" name="Picture 5" descr="Text&#10;&#10;Description automatically generated">
            <a:extLst>
              <a:ext uri="{FF2B5EF4-FFF2-40B4-BE49-F238E27FC236}">
                <a16:creationId xmlns:a16="http://schemas.microsoft.com/office/drawing/2014/main" id="{F6AA8EDB-DBBE-E442-8E86-BE90645616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610" y="311957"/>
            <a:ext cx="9196241" cy="244118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3013406" y="2538238"/>
            <a:ext cx="5926648" cy="677311"/>
          </a:xfrm>
        </p:spPr>
        <p:txBody>
          <a:bodyPr>
            <a:normAutofit/>
          </a:bodyPr>
          <a:lstStyle/>
          <a:p>
            <a:r>
              <a:rPr lang="en-US" sz="3200" b="1">
                <a:latin typeface="Helvetica" pitchFamily="2" charset="0"/>
              </a:rPr>
              <a:t>Thomas </a:t>
            </a:r>
            <a:r>
              <a:rPr lang="en-US" sz="3200" b="1" err="1">
                <a:latin typeface="Helvetica" pitchFamily="2" charset="0"/>
              </a:rPr>
              <a:t>Flaig</a:t>
            </a:r>
            <a:r>
              <a:rPr lang="en-US" sz="3200" b="1">
                <a:latin typeface="Helvetica" pitchFamily="2" charset="0"/>
              </a:rPr>
              <a:t>, MD</a:t>
            </a:r>
          </a:p>
        </p:txBody>
      </p:sp>
      <p:sp>
        <p:nvSpPr>
          <p:cNvPr id="3" name="Subtitle 2"/>
          <p:cNvSpPr>
            <a:spLocks noGrp="1"/>
          </p:cNvSpPr>
          <p:nvPr>
            <p:ph type="subTitle" idx="1"/>
          </p:nvPr>
        </p:nvSpPr>
        <p:spPr>
          <a:xfrm>
            <a:off x="1404730" y="3275184"/>
            <a:ext cx="9144000" cy="1655762"/>
          </a:xfrm>
        </p:spPr>
        <p:txBody>
          <a:bodyPr>
            <a:normAutofit/>
          </a:bodyPr>
          <a:lstStyle/>
          <a:p>
            <a:r>
              <a:rPr lang="en-US" sz="2000">
                <a:latin typeface="Helvetica" pitchFamily="2" charset="0"/>
              </a:rPr>
              <a:t>Vice Chancellor for Research</a:t>
            </a:r>
          </a:p>
          <a:p>
            <a:r>
              <a:rPr lang="en-US" sz="2000" i="1">
                <a:latin typeface="Helvetica" pitchFamily="2" charset="0"/>
              </a:rPr>
              <a:t>December 7, 2021</a:t>
            </a:r>
          </a:p>
        </p:txBody>
      </p:sp>
    </p:spTree>
    <p:extLst>
      <p:ext uri="{BB962C8B-B14F-4D97-AF65-F5344CB8AC3E}">
        <p14:creationId xmlns:p14="http://schemas.microsoft.com/office/powerpoint/2010/main" val="1833310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a:extLst>
              <a:ext uri="{FF2B5EF4-FFF2-40B4-BE49-F238E27FC236}">
                <a16:creationId xmlns:a16="http://schemas.microsoft.com/office/drawing/2014/main" id="{F411BFB3-320E-FC44-8857-F704A3402B98}"/>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A884D13A-E31E-804F-AFB7-DCDA7DFE9988}"/>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pic>
        <p:nvPicPr>
          <p:cNvPr id="26" name="Graphic 25" descr="Statistics outline">
            <a:extLst>
              <a:ext uri="{FF2B5EF4-FFF2-40B4-BE49-F238E27FC236}">
                <a16:creationId xmlns:a16="http://schemas.microsoft.com/office/drawing/2014/main" id="{97B563F6-277E-8348-B2A2-A9C84B36AE4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240" y="407115"/>
            <a:ext cx="657459" cy="657459"/>
          </a:xfrm>
          <a:prstGeom prst="rect">
            <a:avLst/>
          </a:prstGeom>
        </p:spPr>
      </p:pic>
      <p:sp>
        <p:nvSpPr>
          <p:cNvPr id="4" name="Text Placeholder 2"/>
          <p:cNvSpPr txBox="1">
            <a:spLocks/>
          </p:cNvSpPr>
          <p:nvPr/>
        </p:nvSpPr>
        <p:spPr>
          <a:xfrm>
            <a:off x="1358586" y="490664"/>
            <a:ext cx="12033651"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CLINICAL RESEARCH</a:t>
            </a:r>
          </a:p>
        </p:txBody>
      </p:sp>
      <p:sp>
        <p:nvSpPr>
          <p:cNvPr id="22" name="TextBox 21">
            <a:extLst>
              <a:ext uri="{FF2B5EF4-FFF2-40B4-BE49-F238E27FC236}">
                <a16:creationId xmlns:a16="http://schemas.microsoft.com/office/drawing/2014/main" id="{E993FD4A-EC29-496E-9669-493F8646C7BB}"/>
              </a:ext>
            </a:extLst>
          </p:cNvPr>
          <p:cNvSpPr txBox="1"/>
          <p:nvPr/>
        </p:nvSpPr>
        <p:spPr>
          <a:xfrm>
            <a:off x="2359185" y="2253640"/>
            <a:ext cx="3819226" cy="984885"/>
          </a:xfrm>
          <a:prstGeom prst="rect">
            <a:avLst/>
          </a:prstGeom>
          <a:noFill/>
        </p:spPr>
        <p:txBody>
          <a:bodyPr wrap="square" rtlCol="0">
            <a:spAutoFit/>
          </a:bodyPr>
          <a:lstStyle/>
          <a:p>
            <a:r>
              <a:rPr lang="en-US" sz="2000" b="1"/>
              <a:t>2,709</a:t>
            </a:r>
            <a:r>
              <a:rPr lang="en-US" sz="2000"/>
              <a:t> human subject protocols                                         </a:t>
            </a:r>
            <a:r>
              <a:rPr lang="en-US" sz="2000" b="1"/>
              <a:t>3,078</a:t>
            </a:r>
            <a:r>
              <a:rPr lang="en-US" sz="2000"/>
              <a:t> exempt protocols</a:t>
            </a:r>
          </a:p>
          <a:p>
            <a:endParaRPr lang="en-US"/>
          </a:p>
        </p:txBody>
      </p:sp>
      <p:pic>
        <p:nvPicPr>
          <p:cNvPr id="16" name="Picture 15">
            <a:extLst>
              <a:ext uri="{FF2B5EF4-FFF2-40B4-BE49-F238E27FC236}">
                <a16:creationId xmlns:a16="http://schemas.microsoft.com/office/drawing/2014/main" id="{99B4FD78-251F-456C-9723-0DBD67E7BAA5}"/>
              </a:ext>
            </a:extLst>
          </p:cNvPr>
          <p:cNvPicPr>
            <a:picLocks noChangeAspect="1"/>
          </p:cNvPicPr>
          <p:nvPr/>
        </p:nvPicPr>
        <p:blipFill>
          <a:blip r:embed="rId5"/>
          <a:stretch>
            <a:fillRect/>
          </a:stretch>
        </p:blipFill>
        <p:spPr>
          <a:xfrm>
            <a:off x="6815502" y="3918587"/>
            <a:ext cx="989226" cy="980549"/>
          </a:xfrm>
          <a:prstGeom prst="rect">
            <a:avLst/>
          </a:prstGeom>
        </p:spPr>
      </p:pic>
      <p:sp>
        <p:nvSpPr>
          <p:cNvPr id="30" name="Oval 29">
            <a:extLst>
              <a:ext uri="{FF2B5EF4-FFF2-40B4-BE49-F238E27FC236}">
                <a16:creationId xmlns:a16="http://schemas.microsoft.com/office/drawing/2014/main" id="{05A16C5C-5100-469B-8854-E1AE46D0138A}"/>
              </a:ext>
            </a:extLst>
          </p:cNvPr>
          <p:cNvSpPr/>
          <p:nvPr/>
        </p:nvSpPr>
        <p:spPr>
          <a:xfrm>
            <a:off x="6670714" y="3751490"/>
            <a:ext cx="1267678" cy="1267678"/>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C87D01C-B7AC-40AA-B716-F6367B8ABBA3}"/>
              </a:ext>
            </a:extLst>
          </p:cNvPr>
          <p:cNvPicPr>
            <a:picLocks noChangeAspect="1"/>
          </p:cNvPicPr>
          <p:nvPr/>
        </p:nvPicPr>
        <p:blipFill>
          <a:blip r:embed="rId6"/>
          <a:stretch>
            <a:fillRect/>
          </a:stretch>
        </p:blipFill>
        <p:spPr>
          <a:xfrm>
            <a:off x="6705439" y="2003137"/>
            <a:ext cx="1140827" cy="1124741"/>
          </a:xfrm>
          <a:prstGeom prst="rect">
            <a:avLst/>
          </a:prstGeom>
        </p:spPr>
      </p:pic>
      <p:sp>
        <p:nvSpPr>
          <p:cNvPr id="31" name="Oval 30">
            <a:extLst>
              <a:ext uri="{FF2B5EF4-FFF2-40B4-BE49-F238E27FC236}">
                <a16:creationId xmlns:a16="http://schemas.microsoft.com/office/drawing/2014/main" id="{4EB38878-1C7A-4A39-85C6-1DEEC13B7C2B}"/>
              </a:ext>
            </a:extLst>
          </p:cNvPr>
          <p:cNvSpPr/>
          <p:nvPr/>
        </p:nvSpPr>
        <p:spPr>
          <a:xfrm>
            <a:off x="6644396" y="1957310"/>
            <a:ext cx="1267678" cy="1292662"/>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BF0BDBF-C3E4-4457-951E-86C3BD163997}"/>
              </a:ext>
            </a:extLst>
          </p:cNvPr>
          <p:cNvPicPr>
            <a:picLocks noChangeAspect="1"/>
          </p:cNvPicPr>
          <p:nvPr/>
        </p:nvPicPr>
        <p:blipFill>
          <a:blip r:embed="rId7"/>
          <a:stretch>
            <a:fillRect/>
          </a:stretch>
        </p:blipFill>
        <p:spPr>
          <a:xfrm>
            <a:off x="954610" y="3851880"/>
            <a:ext cx="1164984" cy="1138305"/>
          </a:xfrm>
          <a:prstGeom prst="rect">
            <a:avLst/>
          </a:prstGeom>
        </p:spPr>
      </p:pic>
      <p:sp>
        <p:nvSpPr>
          <p:cNvPr id="15" name="Oval 14">
            <a:extLst>
              <a:ext uri="{FF2B5EF4-FFF2-40B4-BE49-F238E27FC236}">
                <a16:creationId xmlns:a16="http://schemas.microsoft.com/office/drawing/2014/main" id="{E6E92CA9-B908-4E61-9D48-CCB93A2797E8}"/>
              </a:ext>
            </a:extLst>
          </p:cNvPr>
          <p:cNvSpPr/>
          <p:nvPr/>
        </p:nvSpPr>
        <p:spPr>
          <a:xfrm>
            <a:off x="857387" y="3786323"/>
            <a:ext cx="1267678" cy="1292662"/>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E5AEA94-367D-40E5-9E7A-CC35F3987F30}"/>
              </a:ext>
            </a:extLst>
          </p:cNvPr>
          <p:cNvPicPr>
            <a:picLocks noChangeAspect="1"/>
          </p:cNvPicPr>
          <p:nvPr/>
        </p:nvPicPr>
        <p:blipFill>
          <a:blip r:embed="rId8"/>
          <a:stretch>
            <a:fillRect/>
          </a:stretch>
        </p:blipFill>
        <p:spPr>
          <a:xfrm>
            <a:off x="1045533" y="2151521"/>
            <a:ext cx="960837" cy="820405"/>
          </a:xfrm>
          <a:prstGeom prst="rect">
            <a:avLst/>
          </a:prstGeom>
        </p:spPr>
      </p:pic>
      <p:sp>
        <p:nvSpPr>
          <p:cNvPr id="17" name="Oval 16">
            <a:extLst>
              <a:ext uri="{FF2B5EF4-FFF2-40B4-BE49-F238E27FC236}">
                <a16:creationId xmlns:a16="http://schemas.microsoft.com/office/drawing/2014/main" id="{794F55F7-C5E4-4771-84D0-898D9A0759FA}"/>
              </a:ext>
            </a:extLst>
          </p:cNvPr>
          <p:cNvSpPr/>
          <p:nvPr/>
        </p:nvSpPr>
        <p:spPr>
          <a:xfrm>
            <a:off x="868979" y="1911088"/>
            <a:ext cx="1267678" cy="1292662"/>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A18AF79-BDBE-4052-AB4C-9B1C490829EE}"/>
              </a:ext>
            </a:extLst>
          </p:cNvPr>
          <p:cNvSpPr txBox="1"/>
          <p:nvPr/>
        </p:nvSpPr>
        <p:spPr>
          <a:xfrm>
            <a:off x="8129464" y="2400374"/>
            <a:ext cx="3153002" cy="707886"/>
          </a:xfrm>
          <a:prstGeom prst="rect">
            <a:avLst/>
          </a:prstGeom>
          <a:noFill/>
        </p:spPr>
        <p:txBody>
          <a:bodyPr wrap="square" lIns="91440" tIns="45720" rIns="91440" bIns="45720" rtlCol="0" anchor="t">
            <a:spAutoFit/>
          </a:bodyPr>
          <a:lstStyle/>
          <a:p>
            <a:r>
              <a:rPr lang="en-US" sz="2000" b="1"/>
              <a:t>29,149</a:t>
            </a:r>
            <a:r>
              <a:rPr lang="en-US" sz="2000"/>
              <a:t> help desk tickets		</a:t>
            </a:r>
            <a:endParaRPr lang="en-US"/>
          </a:p>
        </p:txBody>
      </p:sp>
      <p:sp>
        <p:nvSpPr>
          <p:cNvPr id="20" name="TextBox 19">
            <a:extLst>
              <a:ext uri="{FF2B5EF4-FFF2-40B4-BE49-F238E27FC236}">
                <a16:creationId xmlns:a16="http://schemas.microsoft.com/office/drawing/2014/main" id="{B2391B39-EE85-4F90-82AB-0A02AE74CA26}"/>
              </a:ext>
            </a:extLst>
          </p:cNvPr>
          <p:cNvSpPr txBox="1"/>
          <p:nvPr/>
        </p:nvSpPr>
        <p:spPr>
          <a:xfrm>
            <a:off x="2359185" y="4034283"/>
            <a:ext cx="3819226" cy="923330"/>
          </a:xfrm>
          <a:prstGeom prst="rect">
            <a:avLst/>
          </a:prstGeom>
          <a:noFill/>
        </p:spPr>
        <p:txBody>
          <a:bodyPr wrap="square" rtlCol="0">
            <a:spAutoFit/>
          </a:bodyPr>
          <a:lstStyle/>
          <a:p>
            <a:r>
              <a:rPr lang="en-US" sz="2000" b="1"/>
              <a:t>91</a:t>
            </a:r>
            <a:r>
              <a:rPr lang="en-US" sz="2000"/>
              <a:t> INDs		</a:t>
            </a:r>
          </a:p>
          <a:p>
            <a:r>
              <a:rPr lang="en-US" sz="2000" b="1"/>
              <a:t>33</a:t>
            </a:r>
            <a:r>
              <a:rPr lang="en-US" sz="2000"/>
              <a:t> </a:t>
            </a:r>
            <a:r>
              <a:rPr lang="en-US" sz="2000" err="1"/>
              <a:t>sINDs</a:t>
            </a:r>
            <a:r>
              <a:rPr lang="en-US" sz="2000"/>
              <a:t>		</a:t>
            </a:r>
          </a:p>
          <a:p>
            <a:r>
              <a:rPr lang="en-US" sz="1400" i="1"/>
              <a:t>IND = investigational new drug application</a:t>
            </a:r>
          </a:p>
        </p:txBody>
      </p:sp>
      <p:sp>
        <p:nvSpPr>
          <p:cNvPr id="21" name="TextBox 20">
            <a:extLst>
              <a:ext uri="{FF2B5EF4-FFF2-40B4-BE49-F238E27FC236}">
                <a16:creationId xmlns:a16="http://schemas.microsoft.com/office/drawing/2014/main" id="{1883661A-B57B-429B-B5C2-7B1668EBFD62}"/>
              </a:ext>
            </a:extLst>
          </p:cNvPr>
          <p:cNvSpPr txBox="1"/>
          <p:nvPr/>
        </p:nvSpPr>
        <p:spPr>
          <a:xfrm>
            <a:off x="8129464" y="4244575"/>
            <a:ext cx="3264424" cy="677108"/>
          </a:xfrm>
          <a:prstGeom prst="rect">
            <a:avLst/>
          </a:prstGeom>
          <a:noFill/>
        </p:spPr>
        <p:txBody>
          <a:bodyPr wrap="square" rtlCol="0">
            <a:spAutoFit/>
          </a:bodyPr>
          <a:lstStyle/>
          <a:p>
            <a:r>
              <a:rPr lang="en-US" sz="2000" b="1"/>
              <a:t>1,827 </a:t>
            </a:r>
            <a:r>
              <a:rPr lang="en-US" sz="2000"/>
              <a:t>training attendees</a:t>
            </a:r>
          </a:p>
          <a:p>
            <a:endParaRPr lang="en-US"/>
          </a:p>
        </p:txBody>
      </p:sp>
    </p:spTree>
    <p:extLst>
      <p:ext uri="{BB962C8B-B14F-4D97-AF65-F5344CB8AC3E}">
        <p14:creationId xmlns:p14="http://schemas.microsoft.com/office/powerpoint/2010/main" val="3192275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21B0E77-F734-47D2-BF4C-D08B1B4876B4}"/>
              </a:ext>
            </a:extLst>
          </p:cNvPr>
          <p:cNvSpPr txBox="1"/>
          <p:nvPr/>
        </p:nvSpPr>
        <p:spPr>
          <a:xfrm>
            <a:off x="1033863" y="3509640"/>
            <a:ext cx="4081380" cy="1477328"/>
          </a:xfrm>
          <a:prstGeom prst="rect">
            <a:avLst/>
          </a:prstGeom>
          <a:noFill/>
        </p:spPr>
        <p:txBody>
          <a:bodyPr wrap="square" rtlCol="0">
            <a:spAutoFit/>
          </a:bodyPr>
          <a:lstStyle/>
          <a:p>
            <a:pPr marL="0" marR="0">
              <a:spcBef>
                <a:spcPts val="0"/>
              </a:spcBef>
              <a:spcAft>
                <a:spcPts val="0"/>
              </a:spcAft>
            </a:pPr>
            <a:r>
              <a:rPr lang="en-US" sz="1800" b="1" dirty="0">
                <a:effectLst/>
                <a:latin typeface="Helvetica" pitchFamily="2" charset="0"/>
                <a:ea typeface="Calibri" panose="020F0502020204030204" pitchFamily="34" charset="0"/>
              </a:rPr>
              <a:t>Volume: Clinical Trial data FY20-21 </a:t>
            </a:r>
            <a:endParaRPr lang="en-US" sz="1800" dirty="0">
              <a:effectLst/>
              <a:latin typeface="Helvetica" pitchFamily="2" charset="0"/>
              <a:ea typeface="Calibri" panose="020F0502020204030204" pitchFamily="34" charset="0"/>
            </a:endParaRPr>
          </a:p>
          <a:p>
            <a:pPr marL="285750" indent="-285750">
              <a:buClr>
                <a:srgbClr val="CFB87C"/>
              </a:buClr>
              <a:buFont typeface="Arial" panose="020B0604020202020204" pitchFamily="34" charset="0"/>
              <a:buChar char="•"/>
            </a:pPr>
            <a:r>
              <a:rPr lang="en-US" sz="1800" dirty="0">
                <a:effectLst/>
                <a:latin typeface="Helvetica" pitchFamily="2" charset="0"/>
                <a:ea typeface="Calibri" panose="020F0502020204030204" pitchFamily="34" charset="0"/>
              </a:rPr>
              <a:t> 943 CDAs</a:t>
            </a:r>
          </a:p>
          <a:p>
            <a:pPr marL="285750" indent="-285750">
              <a:buClr>
                <a:srgbClr val="CFB87C"/>
              </a:buClr>
              <a:buFont typeface="Arial" panose="020B0604020202020204" pitchFamily="34" charset="0"/>
              <a:buChar char="•"/>
            </a:pPr>
            <a:r>
              <a:rPr lang="en-US" sz="1800" dirty="0">
                <a:effectLst/>
                <a:latin typeface="Helvetica" pitchFamily="2" charset="0"/>
                <a:ea typeface="Calibri" panose="020F0502020204030204" pitchFamily="34" charset="0"/>
              </a:rPr>
              <a:t> 222 CTAs</a:t>
            </a:r>
          </a:p>
          <a:p>
            <a:endParaRPr lang="en-US" sz="1800" dirty="0">
              <a:effectLst/>
              <a:latin typeface="Helvetica" pitchFamily="2" charset="0"/>
              <a:ea typeface="Calibri" panose="020F0502020204030204" pitchFamily="34" charset="0"/>
            </a:endParaRPr>
          </a:p>
          <a:p>
            <a:endParaRPr lang="en-US" dirty="0">
              <a:latin typeface="Helvetica" pitchFamily="2" charset="0"/>
            </a:endParaRPr>
          </a:p>
        </p:txBody>
      </p:sp>
      <p:sp>
        <p:nvSpPr>
          <p:cNvPr id="12" name="Parallelogram 11">
            <a:extLst>
              <a:ext uri="{FF2B5EF4-FFF2-40B4-BE49-F238E27FC236}">
                <a16:creationId xmlns:a16="http://schemas.microsoft.com/office/drawing/2014/main" id="{7D96A3EB-3EE7-F84C-BFB3-4552F00E345E}"/>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7C340CAF-E086-3248-9984-B93544026FE2}"/>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pic>
        <p:nvPicPr>
          <p:cNvPr id="17" name="Graphic 16" descr="Statistics outline">
            <a:extLst>
              <a:ext uri="{FF2B5EF4-FFF2-40B4-BE49-F238E27FC236}">
                <a16:creationId xmlns:a16="http://schemas.microsoft.com/office/drawing/2014/main" id="{B3FF956A-AB4F-E846-AAD1-F487F9E259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240" y="407115"/>
            <a:ext cx="657459" cy="657459"/>
          </a:xfrm>
          <a:prstGeom prst="rect">
            <a:avLst/>
          </a:prstGeom>
        </p:spPr>
      </p:pic>
      <p:sp>
        <p:nvSpPr>
          <p:cNvPr id="4" name="Text Placeholder 2"/>
          <p:cNvSpPr txBox="1">
            <a:spLocks/>
          </p:cNvSpPr>
          <p:nvPr/>
        </p:nvSpPr>
        <p:spPr>
          <a:xfrm>
            <a:off x="1388213" y="504001"/>
            <a:ext cx="12033651"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TRIAL NEGOTIATIONS</a:t>
            </a:r>
          </a:p>
        </p:txBody>
      </p:sp>
      <p:sp>
        <p:nvSpPr>
          <p:cNvPr id="9" name="TextBox 8">
            <a:extLst>
              <a:ext uri="{FF2B5EF4-FFF2-40B4-BE49-F238E27FC236}">
                <a16:creationId xmlns:a16="http://schemas.microsoft.com/office/drawing/2014/main" id="{66025CF7-D634-4872-B10E-70F33E53B5CB}"/>
              </a:ext>
            </a:extLst>
          </p:cNvPr>
          <p:cNvSpPr txBox="1"/>
          <p:nvPr/>
        </p:nvSpPr>
        <p:spPr>
          <a:xfrm>
            <a:off x="1002887" y="2598956"/>
            <a:ext cx="4081380" cy="646331"/>
          </a:xfrm>
          <a:prstGeom prst="rect">
            <a:avLst/>
          </a:prstGeom>
          <a:noFill/>
        </p:spPr>
        <p:txBody>
          <a:bodyPr wrap="square" lIns="91440" tIns="45720" rIns="91440" bIns="45720" rtlCol="0" anchor="t">
            <a:spAutoFit/>
          </a:bodyPr>
          <a:lstStyle/>
          <a:p>
            <a:r>
              <a:rPr lang="en-US" b="1">
                <a:latin typeface="Helvetica"/>
                <a:ea typeface="Calibri" panose="020F0502020204030204" pitchFamily="34" charset="0"/>
                <a:cs typeface="Helvetica"/>
              </a:rPr>
              <a:t>COVID protocol timeline:</a:t>
            </a:r>
            <a:endParaRPr lang="en-US" sz="1800" b="1">
              <a:effectLst/>
              <a:latin typeface="Helvetica" pitchFamily="2" charset="0"/>
              <a:ea typeface="Calibri" panose="020F0502020204030204" pitchFamily="34" charset="0"/>
              <a:cs typeface="Helvetica"/>
            </a:endParaRPr>
          </a:p>
          <a:p>
            <a:pPr marL="285750" indent="-285750">
              <a:buClr>
                <a:srgbClr val="CFB87C"/>
              </a:buClr>
              <a:buFont typeface="Arial" panose="020B0604020202020204" pitchFamily="34" charset="0"/>
              <a:buChar char="•"/>
            </a:pPr>
            <a:r>
              <a:rPr lang="en-US">
                <a:latin typeface="Helvetica"/>
                <a:ea typeface="Calibri" panose="020F0502020204030204" pitchFamily="34" charset="0"/>
                <a:cs typeface="Helvetica"/>
              </a:rPr>
              <a:t> 4 days – 31 days to activation</a:t>
            </a:r>
            <a:endParaRPr lang="en-US" sz="1800">
              <a:effectLst/>
              <a:latin typeface="Helvetica" pitchFamily="2" charset="0"/>
              <a:ea typeface="Calibri" panose="020F0502020204030204" pitchFamily="34" charset="0"/>
              <a:cs typeface="Helvetica"/>
            </a:endParaRPr>
          </a:p>
        </p:txBody>
      </p:sp>
      <p:pic>
        <p:nvPicPr>
          <p:cNvPr id="3074" name="Picture 2">
            <a:extLst>
              <a:ext uri="{FF2B5EF4-FFF2-40B4-BE49-F238E27FC236}">
                <a16:creationId xmlns:a16="http://schemas.microsoft.com/office/drawing/2014/main" id="{8FC48EA3-B61F-40F8-A0AE-F2841E277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275" y="1469197"/>
            <a:ext cx="5381625"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850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arallelogram 18">
            <a:extLst>
              <a:ext uri="{FF2B5EF4-FFF2-40B4-BE49-F238E27FC236}">
                <a16:creationId xmlns:a16="http://schemas.microsoft.com/office/drawing/2014/main" id="{EBAC024E-0CA0-B241-BD2D-86F7F6884F4D}"/>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70E64105-0C1F-454F-ACF1-502A723EF29B}"/>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pic>
        <p:nvPicPr>
          <p:cNvPr id="22" name="Graphic 21" descr="Statistics outline">
            <a:extLst>
              <a:ext uri="{FF2B5EF4-FFF2-40B4-BE49-F238E27FC236}">
                <a16:creationId xmlns:a16="http://schemas.microsoft.com/office/drawing/2014/main" id="{0C1FF73F-0585-254B-A7C8-C65C95966A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240" y="407115"/>
            <a:ext cx="657459" cy="657459"/>
          </a:xfrm>
          <a:prstGeom prst="rect">
            <a:avLst/>
          </a:prstGeom>
        </p:spPr>
      </p:pic>
      <p:sp>
        <p:nvSpPr>
          <p:cNvPr id="4" name="Text Placeholder 2"/>
          <p:cNvSpPr txBox="1">
            <a:spLocks/>
          </p:cNvSpPr>
          <p:nvPr/>
        </p:nvSpPr>
        <p:spPr>
          <a:xfrm>
            <a:off x="1347949" y="503121"/>
            <a:ext cx="10939683" cy="72589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a:cs typeface="Calibri Light"/>
              </a:rPr>
              <a:t>BASIC SCIENCE RESEARCH</a:t>
            </a:r>
            <a:endParaRPr lang="en-US" sz="3600">
              <a:solidFill>
                <a:schemeClr val="bg1"/>
              </a:solidFill>
              <a:latin typeface="Helvetica" pitchFamily="2" charset="0"/>
              <a:cs typeface="Calibri Light" panose="020F0302020204030204" pitchFamily="34" charset="0"/>
            </a:endParaRPr>
          </a:p>
        </p:txBody>
      </p:sp>
      <p:grpSp>
        <p:nvGrpSpPr>
          <p:cNvPr id="2" name="Group 1">
            <a:extLst>
              <a:ext uri="{FF2B5EF4-FFF2-40B4-BE49-F238E27FC236}">
                <a16:creationId xmlns:a16="http://schemas.microsoft.com/office/drawing/2014/main" id="{40EC940E-3651-E448-9D3A-C43B43126A37}"/>
              </a:ext>
            </a:extLst>
          </p:cNvPr>
          <p:cNvGrpSpPr/>
          <p:nvPr/>
        </p:nvGrpSpPr>
        <p:grpSpPr>
          <a:xfrm>
            <a:off x="1082227" y="2022907"/>
            <a:ext cx="1267678" cy="1285875"/>
            <a:chOff x="735030" y="2022907"/>
            <a:chExt cx="1267678" cy="1285875"/>
          </a:xfrm>
        </p:grpSpPr>
        <p:pic>
          <p:nvPicPr>
            <p:cNvPr id="24" name="Picture 23">
              <a:extLst>
                <a:ext uri="{FF2B5EF4-FFF2-40B4-BE49-F238E27FC236}">
                  <a16:creationId xmlns:a16="http://schemas.microsoft.com/office/drawing/2014/main" id="{3281E20F-2BDB-4A99-B02A-A42FA6E56CA8}"/>
                </a:ext>
              </a:extLst>
            </p:cNvPr>
            <p:cNvPicPr>
              <a:picLocks noChangeAspect="1"/>
            </p:cNvPicPr>
            <p:nvPr/>
          </p:nvPicPr>
          <p:blipFill>
            <a:blip r:embed="rId5"/>
            <a:stretch>
              <a:fillRect/>
            </a:stretch>
          </p:blipFill>
          <p:spPr>
            <a:xfrm>
              <a:off x="917819" y="2022907"/>
              <a:ext cx="971550" cy="1285875"/>
            </a:xfrm>
            <a:prstGeom prst="rect">
              <a:avLst/>
            </a:prstGeom>
          </p:spPr>
        </p:pic>
        <p:sp>
          <p:nvSpPr>
            <p:cNvPr id="20" name="Oval 19">
              <a:extLst>
                <a:ext uri="{FF2B5EF4-FFF2-40B4-BE49-F238E27FC236}">
                  <a16:creationId xmlns:a16="http://schemas.microsoft.com/office/drawing/2014/main" id="{2B8E0228-7ECB-4995-B2A3-08CA1FBC535C}"/>
                </a:ext>
              </a:extLst>
            </p:cNvPr>
            <p:cNvSpPr/>
            <p:nvPr/>
          </p:nvSpPr>
          <p:spPr>
            <a:xfrm>
              <a:off x="735030" y="2041104"/>
              <a:ext cx="1267678" cy="1267678"/>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1F0FCD0-E522-5141-B28F-56C978024AFB}"/>
              </a:ext>
            </a:extLst>
          </p:cNvPr>
          <p:cNvGrpSpPr/>
          <p:nvPr/>
        </p:nvGrpSpPr>
        <p:grpSpPr>
          <a:xfrm>
            <a:off x="3999664" y="2082727"/>
            <a:ext cx="1267678" cy="1276395"/>
            <a:chOff x="3541424" y="2082727"/>
            <a:chExt cx="1267678" cy="1276395"/>
          </a:xfrm>
        </p:grpSpPr>
        <p:pic>
          <p:nvPicPr>
            <p:cNvPr id="6" name="Picture 5">
              <a:extLst>
                <a:ext uri="{FF2B5EF4-FFF2-40B4-BE49-F238E27FC236}">
                  <a16:creationId xmlns:a16="http://schemas.microsoft.com/office/drawing/2014/main" id="{870F3A0C-848F-4DE2-AA8A-83372A015CDD}"/>
                </a:ext>
              </a:extLst>
            </p:cNvPr>
            <p:cNvPicPr>
              <a:picLocks noChangeAspect="1"/>
            </p:cNvPicPr>
            <p:nvPr/>
          </p:nvPicPr>
          <p:blipFill>
            <a:blip r:embed="rId6"/>
            <a:stretch>
              <a:fillRect/>
            </a:stretch>
          </p:blipFill>
          <p:spPr>
            <a:xfrm>
              <a:off x="3617358" y="2238998"/>
              <a:ext cx="1174571" cy="975931"/>
            </a:xfrm>
            <a:prstGeom prst="rect">
              <a:avLst/>
            </a:prstGeom>
          </p:spPr>
        </p:pic>
        <p:sp>
          <p:nvSpPr>
            <p:cNvPr id="25" name="Oval 24">
              <a:extLst>
                <a:ext uri="{FF2B5EF4-FFF2-40B4-BE49-F238E27FC236}">
                  <a16:creationId xmlns:a16="http://schemas.microsoft.com/office/drawing/2014/main" id="{EACF43C4-87C0-422F-A16F-EDD58DDF9D02}"/>
                </a:ext>
              </a:extLst>
            </p:cNvPr>
            <p:cNvSpPr/>
            <p:nvPr/>
          </p:nvSpPr>
          <p:spPr>
            <a:xfrm>
              <a:off x="3541424" y="2082727"/>
              <a:ext cx="1267678" cy="1276395"/>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E2EB46B6-6EDE-C04D-9D53-379FA74587A2}"/>
              </a:ext>
            </a:extLst>
          </p:cNvPr>
          <p:cNvGrpSpPr/>
          <p:nvPr/>
        </p:nvGrpSpPr>
        <p:grpSpPr>
          <a:xfrm>
            <a:off x="6905526" y="2050202"/>
            <a:ext cx="1239985" cy="1267678"/>
            <a:chOff x="6698269" y="2050202"/>
            <a:chExt cx="1239985" cy="1267678"/>
          </a:xfrm>
        </p:grpSpPr>
        <p:pic>
          <p:nvPicPr>
            <p:cNvPr id="15" name="Picture 14">
              <a:extLst>
                <a:ext uri="{FF2B5EF4-FFF2-40B4-BE49-F238E27FC236}">
                  <a16:creationId xmlns:a16="http://schemas.microsoft.com/office/drawing/2014/main" id="{1DD337EB-9E51-467F-8DA6-A0E7C6BA6649}"/>
                </a:ext>
              </a:extLst>
            </p:cNvPr>
            <p:cNvPicPr>
              <a:picLocks noChangeAspect="1"/>
            </p:cNvPicPr>
            <p:nvPr/>
          </p:nvPicPr>
          <p:blipFill>
            <a:blip r:embed="rId7"/>
            <a:stretch>
              <a:fillRect/>
            </a:stretch>
          </p:blipFill>
          <p:spPr>
            <a:xfrm>
              <a:off x="6779298" y="2218949"/>
              <a:ext cx="1147374" cy="953333"/>
            </a:xfrm>
            <a:prstGeom prst="rect">
              <a:avLst/>
            </a:prstGeom>
          </p:spPr>
        </p:pic>
        <p:sp>
          <p:nvSpPr>
            <p:cNvPr id="26" name="Oval 25">
              <a:extLst>
                <a:ext uri="{FF2B5EF4-FFF2-40B4-BE49-F238E27FC236}">
                  <a16:creationId xmlns:a16="http://schemas.microsoft.com/office/drawing/2014/main" id="{A536176B-490D-4795-A157-CE97AF24CBB7}"/>
                </a:ext>
              </a:extLst>
            </p:cNvPr>
            <p:cNvSpPr/>
            <p:nvPr/>
          </p:nvSpPr>
          <p:spPr>
            <a:xfrm>
              <a:off x="6698269" y="2050202"/>
              <a:ext cx="1239985" cy="1267678"/>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47CA7EB-9300-394C-B632-049BC94B8045}"/>
              </a:ext>
            </a:extLst>
          </p:cNvPr>
          <p:cNvGrpSpPr/>
          <p:nvPr/>
        </p:nvGrpSpPr>
        <p:grpSpPr>
          <a:xfrm>
            <a:off x="9806844" y="2080683"/>
            <a:ext cx="1267678" cy="1267678"/>
            <a:chOff x="9971540" y="2080683"/>
            <a:chExt cx="1267678" cy="1267678"/>
          </a:xfrm>
        </p:grpSpPr>
        <p:pic>
          <p:nvPicPr>
            <p:cNvPr id="13" name="Picture 12">
              <a:extLst>
                <a:ext uri="{FF2B5EF4-FFF2-40B4-BE49-F238E27FC236}">
                  <a16:creationId xmlns:a16="http://schemas.microsoft.com/office/drawing/2014/main" id="{3A03604B-FB18-484C-8C49-4C7FEDFF8445}"/>
                </a:ext>
              </a:extLst>
            </p:cNvPr>
            <p:cNvPicPr>
              <a:picLocks noChangeAspect="1"/>
            </p:cNvPicPr>
            <p:nvPr/>
          </p:nvPicPr>
          <p:blipFill>
            <a:blip r:embed="rId8"/>
            <a:stretch>
              <a:fillRect/>
            </a:stretch>
          </p:blipFill>
          <p:spPr>
            <a:xfrm>
              <a:off x="10008680" y="2223371"/>
              <a:ext cx="1193396" cy="1013938"/>
            </a:xfrm>
            <a:prstGeom prst="rect">
              <a:avLst/>
            </a:prstGeom>
          </p:spPr>
        </p:pic>
        <p:sp>
          <p:nvSpPr>
            <p:cNvPr id="27" name="Oval 26">
              <a:extLst>
                <a:ext uri="{FF2B5EF4-FFF2-40B4-BE49-F238E27FC236}">
                  <a16:creationId xmlns:a16="http://schemas.microsoft.com/office/drawing/2014/main" id="{0B1F0EB2-0583-4ACF-A070-F1C90D8DE346}"/>
                </a:ext>
              </a:extLst>
            </p:cNvPr>
            <p:cNvSpPr/>
            <p:nvPr/>
          </p:nvSpPr>
          <p:spPr>
            <a:xfrm>
              <a:off x="9971540" y="2080683"/>
              <a:ext cx="1267678" cy="1267678"/>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7803DB6B-A600-47A3-B154-DB5CAFCF3679}"/>
              </a:ext>
            </a:extLst>
          </p:cNvPr>
          <p:cNvSpPr txBox="1"/>
          <p:nvPr/>
        </p:nvSpPr>
        <p:spPr>
          <a:xfrm>
            <a:off x="447510" y="3571934"/>
            <a:ext cx="2444513" cy="2000548"/>
          </a:xfrm>
          <a:prstGeom prst="rect">
            <a:avLst/>
          </a:prstGeom>
          <a:noFill/>
        </p:spPr>
        <p:txBody>
          <a:bodyPr wrap="square" rtlCol="0">
            <a:spAutoFit/>
          </a:bodyPr>
          <a:lstStyle/>
          <a:p>
            <a:pPr algn="ctr"/>
            <a:r>
              <a:rPr lang="en-US" sz="1800" b="1"/>
              <a:t>Material </a:t>
            </a:r>
            <a:r>
              <a:rPr lang="en-US" b="1"/>
              <a:t>T</a:t>
            </a:r>
            <a:r>
              <a:rPr lang="en-US" sz="1800" b="1"/>
              <a:t>ransfer </a:t>
            </a:r>
          </a:p>
          <a:p>
            <a:pPr algn="ctr"/>
            <a:r>
              <a:rPr lang="en-US" sz="1800" b="1"/>
              <a:t>Agreements</a:t>
            </a:r>
          </a:p>
          <a:p>
            <a:pPr algn="ctr"/>
            <a:r>
              <a:rPr lang="en-US" sz="1800" b="1"/>
              <a:t>416 agreements</a:t>
            </a:r>
            <a:endParaRPr lang="en-US" sz="1800" b="1">
              <a:latin typeface="Calibri" panose="020F0502020204030204" pitchFamily="34" charset="0"/>
              <a:ea typeface="Calibri" panose="020F0502020204030204" pitchFamily="34" charset="0"/>
            </a:endParaRPr>
          </a:p>
          <a:p>
            <a:pPr algn="ctr"/>
            <a:endParaRPr lang="en-US" sz="1400"/>
          </a:p>
          <a:p>
            <a:pPr algn="ctr"/>
            <a:r>
              <a:rPr lang="en-US" sz="1400"/>
              <a:t>US, non-profit 7 days;</a:t>
            </a:r>
          </a:p>
          <a:p>
            <a:pPr algn="ctr"/>
            <a:r>
              <a:rPr lang="en-US" sz="1400"/>
              <a:t>non-US transfers 20 days; </a:t>
            </a:r>
          </a:p>
          <a:p>
            <a:pPr algn="ctr"/>
            <a:r>
              <a:rPr lang="en-US" sz="1400"/>
              <a:t>corporate transfers 40 days</a:t>
            </a:r>
          </a:p>
          <a:p>
            <a:pPr algn="ctr"/>
            <a:endParaRPr lang="en-US" sz="1400"/>
          </a:p>
        </p:txBody>
      </p:sp>
      <p:sp>
        <p:nvSpPr>
          <p:cNvPr id="30" name="TextBox 29">
            <a:extLst>
              <a:ext uri="{FF2B5EF4-FFF2-40B4-BE49-F238E27FC236}">
                <a16:creationId xmlns:a16="http://schemas.microsoft.com/office/drawing/2014/main" id="{657197B8-0E39-4650-AEC8-03DD2D1343DD}"/>
              </a:ext>
            </a:extLst>
          </p:cNvPr>
          <p:cNvSpPr txBox="1"/>
          <p:nvPr/>
        </p:nvSpPr>
        <p:spPr>
          <a:xfrm>
            <a:off x="3512511" y="3571934"/>
            <a:ext cx="2205386" cy="1354217"/>
          </a:xfrm>
          <a:prstGeom prst="rect">
            <a:avLst/>
          </a:prstGeom>
          <a:noFill/>
        </p:spPr>
        <p:txBody>
          <a:bodyPr wrap="square" rtlCol="0">
            <a:spAutoFit/>
          </a:bodyPr>
          <a:lstStyle/>
          <a:p>
            <a:pPr algn="ctr"/>
            <a:r>
              <a:rPr lang="en-US" sz="1800" b="1"/>
              <a:t>IACUC</a:t>
            </a:r>
          </a:p>
          <a:p>
            <a:pPr algn="ctr"/>
            <a:r>
              <a:rPr lang="en-US" sz="1800" b="1"/>
              <a:t>529 approved protocols</a:t>
            </a:r>
          </a:p>
          <a:p>
            <a:pPr algn="ctr"/>
            <a:endParaRPr lang="en-US" sz="1400"/>
          </a:p>
          <a:p>
            <a:pPr algn="ctr"/>
            <a:r>
              <a:rPr lang="en-US" sz="1400"/>
              <a:t>35 to 40 days to approval</a:t>
            </a:r>
          </a:p>
        </p:txBody>
      </p:sp>
      <p:sp>
        <p:nvSpPr>
          <p:cNvPr id="31" name="TextBox 30">
            <a:extLst>
              <a:ext uri="{FF2B5EF4-FFF2-40B4-BE49-F238E27FC236}">
                <a16:creationId xmlns:a16="http://schemas.microsoft.com/office/drawing/2014/main" id="{A7FD5DAF-3DF7-45DB-A893-05741D3E8300}"/>
              </a:ext>
            </a:extLst>
          </p:cNvPr>
          <p:cNvSpPr txBox="1"/>
          <p:nvPr/>
        </p:nvSpPr>
        <p:spPr>
          <a:xfrm>
            <a:off x="6132109" y="3571934"/>
            <a:ext cx="2803538" cy="1723549"/>
          </a:xfrm>
          <a:prstGeom prst="rect">
            <a:avLst/>
          </a:prstGeom>
          <a:noFill/>
        </p:spPr>
        <p:txBody>
          <a:bodyPr wrap="square" rtlCol="0">
            <a:spAutoFit/>
          </a:bodyPr>
          <a:lstStyle/>
          <a:p>
            <a:pPr algn="ctr"/>
            <a:r>
              <a:rPr lang="en-US" b="1"/>
              <a:t>Institutional Biosafety</a:t>
            </a:r>
          </a:p>
          <a:p>
            <a:pPr algn="ctr"/>
            <a:r>
              <a:rPr lang="en-US" b="1"/>
              <a:t>Committee </a:t>
            </a:r>
          </a:p>
          <a:p>
            <a:pPr algn="ctr"/>
            <a:r>
              <a:rPr lang="en-US" sz="1800" b="1"/>
              <a:t>482 lab and 53 clinical protocols</a:t>
            </a:r>
          </a:p>
          <a:p>
            <a:pPr algn="ctr"/>
            <a:endParaRPr lang="en-US" sz="1800"/>
          </a:p>
          <a:p>
            <a:pPr algn="ctr"/>
            <a:r>
              <a:rPr lang="en-US" sz="1400"/>
              <a:t>30 to 35 days to approval</a:t>
            </a:r>
          </a:p>
        </p:txBody>
      </p:sp>
      <p:sp>
        <p:nvSpPr>
          <p:cNvPr id="32" name="TextBox 31">
            <a:extLst>
              <a:ext uri="{FF2B5EF4-FFF2-40B4-BE49-F238E27FC236}">
                <a16:creationId xmlns:a16="http://schemas.microsoft.com/office/drawing/2014/main" id="{6401AE74-A7D6-4634-B738-C419BF1DE638}"/>
              </a:ext>
            </a:extLst>
          </p:cNvPr>
          <p:cNvSpPr txBox="1"/>
          <p:nvPr/>
        </p:nvSpPr>
        <p:spPr>
          <a:xfrm>
            <a:off x="9236723" y="3571934"/>
            <a:ext cx="2407920" cy="1631216"/>
          </a:xfrm>
          <a:prstGeom prst="rect">
            <a:avLst/>
          </a:prstGeom>
          <a:noFill/>
        </p:spPr>
        <p:txBody>
          <a:bodyPr wrap="square" rtlCol="0">
            <a:spAutoFit/>
          </a:bodyPr>
          <a:lstStyle/>
          <a:p>
            <a:pPr algn="ctr"/>
            <a:r>
              <a:rPr lang="en-US" sz="1800" b="1"/>
              <a:t>Rad Safety (</a:t>
            </a:r>
            <a:r>
              <a:rPr lang="en-US" sz="1800" b="1" err="1"/>
              <a:t>HuCIR</a:t>
            </a:r>
            <a:r>
              <a:rPr lang="en-US" sz="1800" b="1"/>
              <a:t>)</a:t>
            </a:r>
          </a:p>
          <a:p>
            <a:pPr algn="ctr"/>
            <a:endParaRPr lang="en-US" sz="1800"/>
          </a:p>
          <a:p>
            <a:pPr algn="ctr"/>
            <a:r>
              <a:rPr lang="en-US" sz="1400"/>
              <a:t>9 active licenses</a:t>
            </a:r>
          </a:p>
          <a:p>
            <a:pPr algn="ctr"/>
            <a:r>
              <a:rPr lang="en-US" sz="1400"/>
              <a:t>3 inactive licenses</a:t>
            </a:r>
          </a:p>
          <a:p>
            <a:pPr algn="ctr"/>
            <a:r>
              <a:rPr lang="en-US" sz="1400"/>
              <a:t>14 days to approval</a:t>
            </a:r>
          </a:p>
          <a:p>
            <a:pPr algn="ctr"/>
            <a:endParaRPr lang="en-US"/>
          </a:p>
        </p:txBody>
      </p:sp>
    </p:spTree>
    <p:extLst>
      <p:ext uri="{BB962C8B-B14F-4D97-AF65-F5344CB8AC3E}">
        <p14:creationId xmlns:p14="http://schemas.microsoft.com/office/powerpoint/2010/main" val="3186918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arallelogram 18">
            <a:extLst>
              <a:ext uri="{FF2B5EF4-FFF2-40B4-BE49-F238E27FC236}">
                <a16:creationId xmlns:a16="http://schemas.microsoft.com/office/drawing/2014/main" id="{F3DA1233-E7EF-F243-8E81-67ADFF29C1DA}"/>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a:extLst>
              <a:ext uri="{FF2B5EF4-FFF2-40B4-BE49-F238E27FC236}">
                <a16:creationId xmlns:a16="http://schemas.microsoft.com/office/drawing/2014/main" id="{0744F392-ECFB-9141-AA95-D269C00300E2}"/>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pic>
        <p:nvPicPr>
          <p:cNvPr id="25" name="Graphic 24" descr="Statistics outline">
            <a:extLst>
              <a:ext uri="{FF2B5EF4-FFF2-40B4-BE49-F238E27FC236}">
                <a16:creationId xmlns:a16="http://schemas.microsoft.com/office/drawing/2014/main" id="{96399F27-DFF5-C84D-91B9-785B1E4E4A8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240" y="407115"/>
            <a:ext cx="657459" cy="657459"/>
          </a:xfrm>
          <a:prstGeom prst="rect">
            <a:avLst/>
          </a:prstGeom>
        </p:spPr>
      </p:pic>
      <p:grpSp>
        <p:nvGrpSpPr>
          <p:cNvPr id="3" name="Group 2">
            <a:extLst>
              <a:ext uri="{FF2B5EF4-FFF2-40B4-BE49-F238E27FC236}">
                <a16:creationId xmlns:a16="http://schemas.microsoft.com/office/drawing/2014/main" id="{850FAC0E-47F9-704A-AE17-34885389E116}"/>
              </a:ext>
            </a:extLst>
          </p:cNvPr>
          <p:cNvGrpSpPr/>
          <p:nvPr/>
        </p:nvGrpSpPr>
        <p:grpSpPr>
          <a:xfrm>
            <a:off x="5473736" y="2428497"/>
            <a:ext cx="1267678" cy="1267678"/>
            <a:chOff x="5233560" y="2278711"/>
            <a:chExt cx="1267678" cy="1267678"/>
          </a:xfrm>
        </p:grpSpPr>
        <p:pic>
          <p:nvPicPr>
            <p:cNvPr id="7" name="Graphic 6" descr="Triangle Ruler">
              <a:extLst>
                <a:ext uri="{FF2B5EF4-FFF2-40B4-BE49-F238E27FC236}">
                  <a16:creationId xmlns:a16="http://schemas.microsoft.com/office/drawing/2014/main" id="{42BAB6C2-8258-CC40-84E8-A9BBA22F19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7900" y="2500341"/>
              <a:ext cx="769797" cy="769797"/>
            </a:xfrm>
            <a:prstGeom prst="rect">
              <a:avLst/>
            </a:prstGeom>
          </p:spPr>
        </p:pic>
        <p:sp>
          <p:nvSpPr>
            <p:cNvPr id="12" name="Oval 11">
              <a:extLst>
                <a:ext uri="{FF2B5EF4-FFF2-40B4-BE49-F238E27FC236}">
                  <a16:creationId xmlns:a16="http://schemas.microsoft.com/office/drawing/2014/main" id="{C3F39521-D2AF-8F4F-A40B-DDA0CC89DBD8}"/>
                </a:ext>
              </a:extLst>
            </p:cNvPr>
            <p:cNvSpPr/>
            <p:nvPr/>
          </p:nvSpPr>
          <p:spPr>
            <a:xfrm>
              <a:off x="5233560" y="2278711"/>
              <a:ext cx="1267678" cy="1267678"/>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2"/>
          <p:cNvSpPr txBox="1">
            <a:spLocks/>
          </p:cNvSpPr>
          <p:nvPr/>
        </p:nvSpPr>
        <p:spPr>
          <a:xfrm>
            <a:off x="1375539" y="504230"/>
            <a:ext cx="12033651" cy="5719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OLAR</a:t>
            </a:r>
            <a:endParaRPr lang="en-US" sz="4400">
              <a:solidFill>
                <a:schemeClr val="bg1"/>
              </a:solidFill>
              <a:latin typeface="Helvetica" pitchFamily="2" charset="0"/>
              <a:cs typeface="Calibri Light" panose="020F0302020204030204" pitchFamily="34" charset="0"/>
            </a:endParaRPr>
          </a:p>
        </p:txBody>
      </p:sp>
      <p:sp>
        <p:nvSpPr>
          <p:cNvPr id="20" name="Rectangle 19">
            <a:extLst>
              <a:ext uri="{FF2B5EF4-FFF2-40B4-BE49-F238E27FC236}">
                <a16:creationId xmlns:a16="http://schemas.microsoft.com/office/drawing/2014/main" id="{88427956-B3A1-4EBA-B585-CD19867167D3}"/>
              </a:ext>
            </a:extLst>
          </p:cNvPr>
          <p:cNvSpPr/>
          <p:nvPr/>
        </p:nvSpPr>
        <p:spPr>
          <a:xfrm>
            <a:off x="8097476" y="3883769"/>
            <a:ext cx="2814076" cy="923330"/>
          </a:xfrm>
          <a:prstGeom prst="rect">
            <a:avLst/>
          </a:prstGeom>
        </p:spPr>
        <p:txBody>
          <a:bodyPr wrap="square">
            <a:spAutoFit/>
          </a:bodyPr>
          <a:lstStyle/>
          <a:p>
            <a:pPr algn="ctr">
              <a:buClr>
                <a:srgbClr val="CFB87C"/>
              </a:buClr>
            </a:pPr>
            <a:r>
              <a:rPr lang="en-US" b="1">
                <a:latin typeface="Helvetica" pitchFamily="2" charset="0"/>
              </a:rPr>
              <a:t>Aquatics Infrastructure</a:t>
            </a:r>
          </a:p>
          <a:p>
            <a:pPr algn="ctr">
              <a:buClr>
                <a:srgbClr val="CFB87C"/>
              </a:buClr>
            </a:pPr>
            <a:r>
              <a:rPr lang="en-US">
                <a:latin typeface="Helvetica" pitchFamily="2" charset="0"/>
              </a:rPr>
              <a:t>2,255 sq. ft 220% increase </a:t>
            </a:r>
          </a:p>
        </p:txBody>
      </p:sp>
      <p:sp>
        <p:nvSpPr>
          <p:cNvPr id="21" name="Rectangle 20">
            <a:extLst>
              <a:ext uri="{FF2B5EF4-FFF2-40B4-BE49-F238E27FC236}">
                <a16:creationId xmlns:a16="http://schemas.microsoft.com/office/drawing/2014/main" id="{35323060-6FA9-4FDB-A45C-CD1A2E2F2EE9}"/>
              </a:ext>
            </a:extLst>
          </p:cNvPr>
          <p:cNvSpPr/>
          <p:nvPr/>
        </p:nvSpPr>
        <p:spPr>
          <a:xfrm>
            <a:off x="1266145" y="3883769"/>
            <a:ext cx="2814076" cy="646331"/>
          </a:xfrm>
          <a:prstGeom prst="rect">
            <a:avLst/>
          </a:prstGeom>
        </p:spPr>
        <p:txBody>
          <a:bodyPr wrap="square">
            <a:spAutoFit/>
          </a:bodyPr>
          <a:lstStyle/>
          <a:p>
            <a:pPr marL="0" marR="0" algn="ctr">
              <a:spcBef>
                <a:spcPts val="0"/>
              </a:spcBef>
              <a:spcAft>
                <a:spcPts val="0"/>
              </a:spcAft>
            </a:pPr>
            <a:r>
              <a:rPr lang="en-US" sz="1800" b="1" dirty="0">
                <a:effectLst/>
                <a:latin typeface="Helvetica" pitchFamily="2" charset="0"/>
                <a:ea typeface="Calibri" panose="020F0502020204030204" pitchFamily="34" charset="0"/>
              </a:rPr>
              <a:t>ABSL2+ and ABSL3:</a:t>
            </a:r>
          </a:p>
          <a:p>
            <a:pPr marL="0" marR="0" algn="ctr">
              <a:spcBef>
                <a:spcPts val="0"/>
              </a:spcBef>
              <a:spcAft>
                <a:spcPts val="0"/>
              </a:spcAft>
            </a:pPr>
            <a:r>
              <a:rPr lang="en-US" dirty="0">
                <a:latin typeface="Helvetica" pitchFamily="2" charset="0"/>
                <a:ea typeface="Calibri" panose="020F0502020204030204" pitchFamily="34" charset="0"/>
              </a:rPr>
              <a:t>200% increase</a:t>
            </a:r>
            <a:endParaRPr lang="en-US" sz="1800" dirty="0">
              <a:effectLst/>
              <a:latin typeface="Helvetica" pitchFamily="2" charset="0"/>
              <a:ea typeface="Calibri" panose="020F0502020204030204" pitchFamily="34" charset="0"/>
            </a:endParaRPr>
          </a:p>
        </p:txBody>
      </p:sp>
      <p:sp>
        <p:nvSpPr>
          <p:cNvPr id="23" name="Rectangle 22">
            <a:extLst>
              <a:ext uri="{FF2B5EF4-FFF2-40B4-BE49-F238E27FC236}">
                <a16:creationId xmlns:a16="http://schemas.microsoft.com/office/drawing/2014/main" id="{E863A2D1-33AC-459C-8235-ED742477BED0}"/>
              </a:ext>
            </a:extLst>
          </p:cNvPr>
          <p:cNvSpPr/>
          <p:nvPr/>
        </p:nvSpPr>
        <p:spPr>
          <a:xfrm>
            <a:off x="4520699" y="3864082"/>
            <a:ext cx="3173753" cy="923330"/>
          </a:xfrm>
          <a:prstGeom prst="rect">
            <a:avLst/>
          </a:prstGeom>
        </p:spPr>
        <p:txBody>
          <a:bodyPr wrap="square">
            <a:spAutoFit/>
          </a:bodyPr>
          <a:lstStyle/>
          <a:p>
            <a:pPr marL="0" marR="0" algn="ctr">
              <a:spcBef>
                <a:spcPts val="0"/>
              </a:spcBef>
              <a:spcAft>
                <a:spcPts val="0"/>
              </a:spcAft>
            </a:pPr>
            <a:r>
              <a:rPr lang="en-US" sz="1800" b="1">
                <a:effectLst/>
                <a:latin typeface="Helvetica" pitchFamily="2" charset="0"/>
                <a:ea typeface="Calibri" panose="020F0502020204030204" pitchFamily="34" charset="0"/>
              </a:rPr>
              <a:t>Irradiator in R2 Vivarium: </a:t>
            </a:r>
          </a:p>
          <a:p>
            <a:pPr marL="0" marR="0" algn="ctr">
              <a:spcBef>
                <a:spcPts val="0"/>
              </a:spcBef>
              <a:spcAft>
                <a:spcPts val="0"/>
              </a:spcAft>
            </a:pPr>
            <a:r>
              <a:rPr lang="en-US" sz="1800">
                <a:effectLst/>
                <a:latin typeface="Helvetica" pitchFamily="2" charset="0"/>
                <a:ea typeface="Calibri" panose="020F0502020204030204" pitchFamily="34" charset="0"/>
              </a:rPr>
              <a:t>PRECISION X-Ray Irradiator installed December 2021</a:t>
            </a:r>
          </a:p>
        </p:txBody>
      </p:sp>
      <p:grpSp>
        <p:nvGrpSpPr>
          <p:cNvPr id="17" name="Group 16">
            <a:extLst>
              <a:ext uri="{FF2B5EF4-FFF2-40B4-BE49-F238E27FC236}">
                <a16:creationId xmlns:a16="http://schemas.microsoft.com/office/drawing/2014/main" id="{14F7A65A-77B1-4D42-9DF0-DA88D5E7F91F}"/>
              </a:ext>
            </a:extLst>
          </p:cNvPr>
          <p:cNvGrpSpPr/>
          <p:nvPr/>
        </p:nvGrpSpPr>
        <p:grpSpPr>
          <a:xfrm>
            <a:off x="8870675" y="2417611"/>
            <a:ext cx="1267678" cy="1267678"/>
            <a:chOff x="8870675" y="2417611"/>
            <a:chExt cx="1267678" cy="1267678"/>
          </a:xfrm>
        </p:grpSpPr>
        <p:sp>
          <p:nvSpPr>
            <p:cNvPr id="13" name="Oval 12">
              <a:extLst>
                <a:ext uri="{FF2B5EF4-FFF2-40B4-BE49-F238E27FC236}">
                  <a16:creationId xmlns:a16="http://schemas.microsoft.com/office/drawing/2014/main" id="{24E3AB4C-8355-AE4C-BD49-00302A6E3C13}"/>
                </a:ext>
              </a:extLst>
            </p:cNvPr>
            <p:cNvSpPr/>
            <p:nvPr/>
          </p:nvSpPr>
          <p:spPr>
            <a:xfrm>
              <a:off x="8870675" y="2417611"/>
              <a:ext cx="1267678" cy="1267678"/>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993FC03-FC6B-48D8-A6AA-108143E164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0953" y="2739170"/>
              <a:ext cx="727122" cy="646331"/>
            </a:xfrm>
            <a:prstGeom prst="rect">
              <a:avLst/>
            </a:prstGeom>
          </p:spPr>
        </p:pic>
      </p:grpSp>
      <p:grpSp>
        <p:nvGrpSpPr>
          <p:cNvPr id="16" name="Group 15">
            <a:extLst>
              <a:ext uri="{FF2B5EF4-FFF2-40B4-BE49-F238E27FC236}">
                <a16:creationId xmlns:a16="http://schemas.microsoft.com/office/drawing/2014/main" id="{83F9FB37-FFB2-43D6-9B3A-6F67EE257D96}"/>
              </a:ext>
            </a:extLst>
          </p:cNvPr>
          <p:cNvGrpSpPr/>
          <p:nvPr/>
        </p:nvGrpSpPr>
        <p:grpSpPr>
          <a:xfrm>
            <a:off x="2039344" y="2417611"/>
            <a:ext cx="1267678" cy="1267678"/>
            <a:chOff x="2039344" y="2417611"/>
            <a:chExt cx="1267678" cy="1267678"/>
          </a:xfrm>
        </p:grpSpPr>
        <p:sp>
          <p:nvSpPr>
            <p:cNvPr id="11" name="Oval 10">
              <a:extLst>
                <a:ext uri="{FF2B5EF4-FFF2-40B4-BE49-F238E27FC236}">
                  <a16:creationId xmlns:a16="http://schemas.microsoft.com/office/drawing/2014/main" id="{C134D42D-5DC6-4845-8EE8-07ED13EAD86D}"/>
                </a:ext>
              </a:extLst>
            </p:cNvPr>
            <p:cNvSpPr/>
            <p:nvPr/>
          </p:nvSpPr>
          <p:spPr>
            <a:xfrm>
              <a:off x="2039344" y="2417611"/>
              <a:ext cx="1267678" cy="1267678"/>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1956A8E7-8287-4D60-918A-E238717640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3925" y="2650127"/>
              <a:ext cx="709831" cy="811236"/>
            </a:xfrm>
            <a:prstGeom prst="rect">
              <a:avLst/>
            </a:prstGeom>
          </p:spPr>
        </p:pic>
      </p:grpSp>
    </p:spTree>
    <p:extLst>
      <p:ext uri="{BB962C8B-B14F-4D97-AF65-F5344CB8AC3E}">
        <p14:creationId xmlns:p14="http://schemas.microsoft.com/office/powerpoint/2010/main" val="607064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171CE-6EC3-49EF-A6F3-51879565AA52}"/>
              </a:ext>
            </a:extLst>
          </p:cNvPr>
          <p:cNvSpPr>
            <a:spLocks noGrp="1"/>
          </p:cNvSpPr>
          <p:nvPr>
            <p:ph type="title"/>
          </p:nvPr>
        </p:nvSpPr>
        <p:spPr>
          <a:xfrm>
            <a:off x="880841" y="2757856"/>
            <a:ext cx="10430317" cy="2036300"/>
          </a:xfrm>
        </p:spPr>
        <p:txBody>
          <a:bodyPr>
            <a:normAutofit/>
          </a:bodyPr>
          <a:lstStyle/>
          <a:p>
            <a:pPr algn="ctr"/>
            <a:r>
              <a:rPr lang="en-US" sz="5400" b="1">
                <a:latin typeface="Helvetica" pitchFamily="2" charset="0"/>
              </a:rPr>
              <a:t>SPONSORED </a:t>
            </a:r>
            <a:br>
              <a:rPr lang="en-US" sz="5400" b="1">
                <a:latin typeface="Helvetica" pitchFamily="2" charset="0"/>
              </a:rPr>
            </a:br>
            <a:r>
              <a:rPr lang="en-US" sz="5400" b="1">
                <a:latin typeface="Helvetica" pitchFamily="2" charset="0"/>
              </a:rPr>
              <a:t>RESEARCH FUNDING </a:t>
            </a:r>
          </a:p>
        </p:txBody>
      </p:sp>
      <p:sp>
        <p:nvSpPr>
          <p:cNvPr id="5" name="Oval 4">
            <a:extLst>
              <a:ext uri="{FF2B5EF4-FFF2-40B4-BE49-F238E27FC236}">
                <a16:creationId xmlns:a16="http://schemas.microsoft.com/office/drawing/2014/main" id="{B6388B59-45A5-7D4F-BF12-3E37F25E5ADF}"/>
              </a:ext>
            </a:extLst>
          </p:cNvPr>
          <p:cNvSpPr/>
          <p:nvPr/>
        </p:nvSpPr>
        <p:spPr>
          <a:xfrm>
            <a:off x="5207000" y="1210517"/>
            <a:ext cx="1727200" cy="1727200"/>
          </a:xfrm>
          <a:prstGeom prst="ellipse">
            <a:avLst/>
          </a:prstGeom>
          <a:solidFill>
            <a:srgbClr val="CFB87C"/>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14E5984-4E64-1C45-841A-48F58005C38D}"/>
              </a:ext>
            </a:extLst>
          </p:cNvPr>
          <p:cNvGrpSpPr/>
          <p:nvPr/>
        </p:nvGrpSpPr>
        <p:grpSpPr>
          <a:xfrm>
            <a:off x="5521325" y="1445005"/>
            <a:ext cx="1149350" cy="1149350"/>
            <a:chOff x="8597900" y="1803400"/>
            <a:chExt cx="1816100" cy="1816100"/>
          </a:xfrm>
        </p:grpSpPr>
        <p:pic>
          <p:nvPicPr>
            <p:cNvPr id="10" name="Graphic 9" descr="Magnifying glass outline">
              <a:extLst>
                <a:ext uri="{FF2B5EF4-FFF2-40B4-BE49-F238E27FC236}">
                  <a16:creationId xmlns:a16="http://schemas.microsoft.com/office/drawing/2014/main" id="{AA8EA69C-120C-824E-BC39-42EFB738775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900" y="1803400"/>
              <a:ext cx="1816100" cy="1816100"/>
            </a:xfrm>
            <a:prstGeom prst="rect">
              <a:avLst/>
            </a:prstGeom>
          </p:spPr>
        </p:pic>
        <p:pic>
          <p:nvPicPr>
            <p:cNvPr id="3" name="Graphic 2" descr="Dollar outline">
              <a:extLst>
                <a:ext uri="{FF2B5EF4-FFF2-40B4-BE49-F238E27FC236}">
                  <a16:creationId xmlns:a16="http://schemas.microsoft.com/office/drawing/2014/main" id="{4513AF0B-B57E-064E-A158-1148B89494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6200" y="2183938"/>
              <a:ext cx="698500" cy="698500"/>
            </a:xfrm>
            <a:prstGeom prst="rect">
              <a:avLst/>
            </a:prstGeom>
          </p:spPr>
        </p:pic>
      </p:grpSp>
    </p:spTree>
    <p:extLst>
      <p:ext uri="{BB962C8B-B14F-4D97-AF65-F5344CB8AC3E}">
        <p14:creationId xmlns:p14="http://schemas.microsoft.com/office/powerpoint/2010/main" val="2866149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rallelogram 23">
            <a:extLst>
              <a:ext uri="{FF2B5EF4-FFF2-40B4-BE49-F238E27FC236}">
                <a16:creationId xmlns:a16="http://schemas.microsoft.com/office/drawing/2014/main" id="{5572F5A0-6F34-EC44-9B8A-AC3DD61F7DBA}"/>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9F9CE4C-E328-4FFF-82BF-010FB458D756}"/>
              </a:ext>
            </a:extLst>
          </p:cNvPr>
          <p:cNvGrpSpPr/>
          <p:nvPr/>
        </p:nvGrpSpPr>
        <p:grpSpPr>
          <a:xfrm>
            <a:off x="232940" y="358682"/>
            <a:ext cx="710648" cy="710648"/>
            <a:chOff x="8597900" y="1803400"/>
            <a:chExt cx="1816100" cy="1816100"/>
          </a:xfrm>
        </p:grpSpPr>
        <p:pic>
          <p:nvPicPr>
            <p:cNvPr id="10" name="Graphic 9" descr="Magnifying glass outline">
              <a:extLst>
                <a:ext uri="{FF2B5EF4-FFF2-40B4-BE49-F238E27FC236}">
                  <a16:creationId xmlns:a16="http://schemas.microsoft.com/office/drawing/2014/main" id="{94490F33-06B8-4672-BF5C-BA7FE17730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900" y="1803400"/>
              <a:ext cx="1816100" cy="1816100"/>
            </a:xfrm>
            <a:prstGeom prst="rect">
              <a:avLst/>
            </a:prstGeom>
          </p:spPr>
        </p:pic>
        <p:pic>
          <p:nvPicPr>
            <p:cNvPr id="11" name="Graphic 10" descr="Dollar outline">
              <a:extLst>
                <a:ext uri="{FF2B5EF4-FFF2-40B4-BE49-F238E27FC236}">
                  <a16:creationId xmlns:a16="http://schemas.microsoft.com/office/drawing/2014/main" id="{A1F7853D-F7CC-4659-823F-B4DB903AA3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6200" y="2183938"/>
              <a:ext cx="698500" cy="698500"/>
            </a:xfrm>
            <a:prstGeom prst="rect">
              <a:avLst/>
            </a:prstGeom>
          </p:spPr>
        </p:pic>
      </p:grpSp>
      <p:pic>
        <p:nvPicPr>
          <p:cNvPr id="15" name="Picture 14" descr="Graphical user interface&#10;&#10;Description automatically generated">
            <a:extLst>
              <a:ext uri="{FF2B5EF4-FFF2-40B4-BE49-F238E27FC236}">
                <a16:creationId xmlns:a16="http://schemas.microsoft.com/office/drawing/2014/main" id="{8DE43EBB-FC2C-41F8-82AF-BB01DF523D75}"/>
              </a:ext>
            </a:extLst>
          </p:cNvPr>
          <p:cNvPicPr>
            <a:picLocks noChangeAspect="1"/>
          </p:cNvPicPr>
          <p:nvPr/>
        </p:nvPicPr>
        <p:blipFill rotWithShape="1">
          <a:blip r:embed="rId7"/>
          <a:srcRect t="10738"/>
          <a:stretch/>
        </p:blipFill>
        <p:spPr>
          <a:xfrm>
            <a:off x="1291049" y="2110954"/>
            <a:ext cx="10022219" cy="3591172"/>
          </a:xfrm>
          <a:prstGeom prst="rect">
            <a:avLst/>
          </a:prstGeom>
        </p:spPr>
      </p:pic>
      <p:sp>
        <p:nvSpPr>
          <p:cNvPr id="3" name="TextBox 2">
            <a:extLst>
              <a:ext uri="{FF2B5EF4-FFF2-40B4-BE49-F238E27FC236}">
                <a16:creationId xmlns:a16="http://schemas.microsoft.com/office/drawing/2014/main" id="{CDB24C91-AF6B-449D-95DA-EF61DD2E9EC7}"/>
              </a:ext>
            </a:extLst>
          </p:cNvPr>
          <p:cNvSpPr txBox="1"/>
          <p:nvPr/>
        </p:nvSpPr>
        <p:spPr>
          <a:xfrm>
            <a:off x="9237672" y="4994669"/>
            <a:ext cx="1896893" cy="246221"/>
          </a:xfrm>
          <a:prstGeom prst="rect">
            <a:avLst/>
          </a:prstGeom>
          <a:noFill/>
        </p:spPr>
        <p:txBody>
          <a:bodyPr wrap="square" lIns="91440" tIns="45720" rIns="91440" bIns="45720" rtlCol="0" anchor="t">
            <a:spAutoFit/>
          </a:bodyPr>
          <a:lstStyle/>
          <a:p>
            <a:r>
              <a:rPr lang="en-US" sz="1000" b="1" dirty="0"/>
              <a:t>$14.4M</a:t>
            </a:r>
            <a:endParaRPr lang="en-US" sz="1000" b="1" dirty="0">
              <a:cs typeface="Arial"/>
            </a:endParaRPr>
          </a:p>
        </p:txBody>
      </p:sp>
      <p:sp>
        <p:nvSpPr>
          <p:cNvPr id="14" name="TextBox 13">
            <a:extLst>
              <a:ext uri="{FF2B5EF4-FFF2-40B4-BE49-F238E27FC236}">
                <a16:creationId xmlns:a16="http://schemas.microsoft.com/office/drawing/2014/main" id="{053E621D-6947-4000-8A4F-A4AF3CA4997F}"/>
              </a:ext>
            </a:extLst>
          </p:cNvPr>
          <p:cNvSpPr txBox="1"/>
          <p:nvPr/>
        </p:nvSpPr>
        <p:spPr>
          <a:xfrm>
            <a:off x="9237672" y="4864162"/>
            <a:ext cx="1896893" cy="246221"/>
          </a:xfrm>
          <a:prstGeom prst="rect">
            <a:avLst/>
          </a:prstGeom>
          <a:noFill/>
        </p:spPr>
        <p:txBody>
          <a:bodyPr wrap="square" lIns="91440" tIns="45720" rIns="91440" bIns="45720" rtlCol="0" anchor="t">
            <a:spAutoFit/>
          </a:bodyPr>
          <a:lstStyle/>
          <a:p>
            <a:r>
              <a:rPr lang="en-US" sz="1000" b="1" dirty="0"/>
              <a:t>$39.2M</a:t>
            </a:r>
            <a:endParaRPr lang="en-US" sz="1000" b="1" dirty="0">
              <a:cs typeface="Arial"/>
            </a:endParaRPr>
          </a:p>
        </p:txBody>
      </p:sp>
      <p:sp>
        <p:nvSpPr>
          <p:cNvPr id="16" name="TextBox 15">
            <a:extLst>
              <a:ext uri="{FF2B5EF4-FFF2-40B4-BE49-F238E27FC236}">
                <a16:creationId xmlns:a16="http://schemas.microsoft.com/office/drawing/2014/main" id="{B61E3B04-1D68-44FC-9D99-5B2A2EB07BA6}"/>
              </a:ext>
            </a:extLst>
          </p:cNvPr>
          <p:cNvSpPr txBox="1"/>
          <p:nvPr/>
        </p:nvSpPr>
        <p:spPr>
          <a:xfrm>
            <a:off x="9237672" y="4658567"/>
            <a:ext cx="1896893" cy="246221"/>
          </a:xfrm>
          <a:prstGeom prst="rect">
            <a:avLst/>
          </a:prstGeom>
          <a:noFill/>
        </p:spPr>
        <p:txBody>
          <a:bodyPr wrap="square" lIns="91440" tIns="45720" rIns="91440" bIns="45720" rtlCol="0" anchor="t">
            <a:spAutoFit/>
          </a:bodyPr>
          <a:lstStyle/>
          <a:p>
            <a:r>
              <a:rPr lang="en-US" sz="1000" b="1" dirty="0"/>
              <a:t>$63.7M</a:t>
            </a:r>
            <a:endParaRPr lang="en-US" sz="1000" b="1" dirty="0">
              <a:cs typeface="Arial"/>
            </a:endParaRPr>
          </a:p>
        </p:txBody>
      </p:sp>
      <p:sp>
        <p:nvSpPr>
          <p:cNvPr id="17" name="TextBox 16">
            <a:extLst>
              <a:ext uri="{FF2B5EF4-FFF2-40B4-BE49-F238E27FC236}">
                <a16:creationId xmlns:a16="http://schemas.microsoft.com/office/drawing/2014/main" id="{4BE5900A-EBE4-45DC-BF74-62FBA807A4E3}"/>
              </a:ext>
            </a:extLst>
          </p:cNvPr>
          <p:cNvSpPr txBox="1"/>
          <p:nvPr/>
        </p:nvSpPr>
        <p:spPr>
          <a:xfrm>
            <a:off x="9237672" y="4433516"/>
            <a:ext cx="1896893" cy="246221"/>
          </a:xfrm>
          <a:prstGeom prst="rect">
            <a:avLst/>
          </a:prstGeom>
          <a:noFill/>
        </p:spPr>
        <p:txBody>
          <a:bodyPr wrap="square" lIns="91440" tIns="45720" rIns="91440" bIns="45720" rtlCol="0" anchor="t">
            <a:spAutoFit/>
          </a:bodyPr>
          <a:lstStyle/>
          <a:p>
            <a:r>
              <a:rPr lang="en-US" sz="1000" b="1" dirty="0"/>
              <a:t>$57.3M</a:t>
            </a:r>
            <a:endParaRPr lang="en-US" sz="1000" b="1" dirty="0">
              <a:cs typeface="Arial"/>
            </a:endParaRPr>
          </a:p>
        </p:txBody>
      </p:sp>
      <p:sp>
        <p:nvSpPr>
          <p:cNvPr id="18" name="TextBox 17">
            <a:extLst>
              <a:ext uri="{FF2B5EF4-FFF2-40B4-BE49-F238E27FC236}">
                <a16:creationId xmlns:a16="http://schemas.microsoft.com/office/drawing/2014/main" id="{D2E92254-E7F2-4C79-A82D-17F982E0E5E1}"/>
              </a:ext>
            </a:extLst>
          </p:cNvPr>
          <p:cNvSpPr txBox="1"/>
          <p:nvPr/>
        </p:nvSpPr>
        <p:spPr>
          <a:xfrm>
            <a:off x="9237672" y="4102400"/>
            <a:ext cx="1896893" cy="246221"/>
          </a:xfrm>
          <a:prstGeom prst="rect">
            <a:avLst/>
          </a:prstGeom>
          <a:noFill/>
        </p:spPr>
        <p:txBody>
          <a:bodyPr wrap="square" lIns="91440" tIns="45720" rIns="91440" bIns="45720" rtlCol="0" anchor="t">
            <a:spAutoFit/>
          </a:bodyPr>
          <a:lstStyle/>
          <a:p>
            <a:r>
              <a:rPr lang="en-US" sz="1000" b="1" dirty="0"/>
              <a:t>$112.5M</a:t>
            </a:r>
            <a:endParaRPr lang="en-US" sz="1000" b="1" dirty="0">
              <a:cs typeface="Arial"/>
            </a:endParaRPr>
          </a:p>
        </p:txBody>
      </p:sp>
      <p:sp>
        <p:nvSpPr>
          <p:cNvPr id="19" name="TextBox 18">
            <a:extLst>
              <a:ext uri="{FF2B5EF4-FFF2-40B4-BE49-F238E27FC236}">
                <a16:creationId xmlns:a16="http://schemas.microsoft.com/office/drawing/2014/main" id="{8B890BFB-FF5C-44F7-9D9B-57E14E7072AD}"/>
              </a:ext>
            </a:extLst>
          </p:cNvPr>
          <p:cNvSpPr txBox="1"/>
          <p:nvPr/>
        </p:nvSpPr>
        <p:spPr>
          <a:xfrm>
            <a:off x="9237672" y="3799218"/>
            <a:ext cx="1896893" cy="246221"/>
          </a:xfrm>
          <a:prstGeom prst="rect">
            <a:avLst/>
          </a:prstGeom>
          <a:noFill/>
        </p:spPr>
        <p:txBody>
          <a:bodyPr wrap="square" lIns="91440" tIns="45720" rIns="91440" bIns="45720" rtlCol="0" anchor="t">
            <a:spAutoFit/>
          </a:bodyPr>
          <a:lstStyle/>
          <a:p>
            <a:r>
              <a:rPr lang="en-US" sz="1000" b="1" dirty="0"/>
              <a:t>$364.7M</a:t>
            </a:r>
            <a:endParaRPr lang="en-US" sz="1000" b="1" dirty="0">
              <a:cs typeface="Arial"/>
            </a:endParaRPr>
          </a:p>
        </p:txBody>
      </p:sp>
      <p:cxnSp>
        <p:nvCxnSpPr>
          <p:cNvPr id="25" name="Straight Arrow Connector 24">
            <a:extLst>
              <a:ext uri="{FF2B5EF4-FFF2-40B4-BE49-F238E27FC236}">
                <a16:creationId xmlns:a16="http://schemas.microsoft.com/office/drawing/2014/main" id="{1243BD27-D37C-4C86-BF46-C5049538E0A3}"/>
              </a:ext>
            </a:extLst>
          </p:cNvPr>
          <p:cNvCxnSpPr>
            <a:cxnSpLocks/>
          </p:cNvCxnSpPr>
          <p:nvPr/>
        </p:nvCxnSpPr>
        <p:spPr>
          <a:xfrm flipV="1">
            <a:off x="9013774" y="3919020"/>
            <a:ext cx="24319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C9DE78-D60F-41CB-A483-11B6578159DF}"/>
              </a:ext>
            </a:extLst>
          </p:cNvPr>
          <p:cNvCxnSpPr>
            <a:cxnSpLocks/>
          </p:cNvCxnSpPr>
          <p:nvPr/>
        </p:nvCxnSpPr>
        <p:spPr>
          <a:xfrm flipV="1">
            <a:off x="9019098" y="4227062"/>
            <a:ext cx="24319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DFDEBAA-AA8A-4D54-A6FF-1A76DDECE80C}"/>
              </a:ext>
            </a:extLst>
          </p:cNvPr>
          <p:cNvCxnSpPr>
            <a:cxnSpLocks/>
          </p:cNvCxnSpPr>
          <p:nvPr/>
        </p:nvCxnSpPr>
        <p:spPr>
          <a:xfrm flipV="1">
            <a:off x="9007281" y="4544833"/>
            <a:ext cx="24319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C421059-3460-4901-9944-933C47613E30}"/>
              </a:ext>
            </a:extLst>
          </p:cNvPr>
          <p:cNvCxnSpPr>
            <a:cxnSpLocks/>
          </p:cNvCxnSpPr>
          <p:nvPr/>
        </p:nvCxnSpPr>
        <p:spPr>
          <a:xfrm flipV="1">
            <a:off x="9018636" y="4773671"/>
            <a:ext cx="24319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7EC1D49-A423-462D-9682-B2AB83F2B951}"/>
              </a:ext>
            </a:extLst>
          </p:cNvPr>
          <p:cNvCxnSpPr>
            <a:cxnSpLocks/>
          </p:cNvCxnSpPr>
          <p:nvPr/>
        </p:nvCxnSpPr>
        <p:spPr>
          <a:xfrm flipV="1">
            <a:off x="9013774" y="4989339"/>
            <a:ext cx="24319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690E2B1-EA53-4B93-BE5B-B2F36BB47DF2}"/>
              </a:ext>
            </a:extLst>
          </p:cNvPr>
          <p:cNvCxnSpPr>
            <a:cxnSpLocks/>
          </p:cNvCxnSpPr>
          <p:nvPr/>
        </p:nvCxnSpPr>
        <p:spPr>
          <a:xfrm flipV="1">
            <a:off x="9014401" y="5107273"/>
            <a:ext cx="24319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Parallelogram 31">
            <a:extLst>
              <a:ext uri="{FF2B5EF4-FFF2-40B4-BE49-F238E27FC236}">
                <a16:creationId xmlns:a16="http://schemas.microsoft.com/office/drawing/2014/main" id="{9170EC4A-5663-1946-A4A8-2130DE9185D3}"/>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5" name="Text Placeholder 2">
            <a:extLst>
              <a:ext uri="{FF2B5EF4-FFF2-40B4-BE49-F238E27FC236}">
                <a16:creationId xmlns:a16="http://schemas.microsoft.com/office/drawing/2014/main" id="{71F71A24-0B51-4811-AC43-D51CC3D6B352}"/>
              </a:ext>
            </a:extLst>
          </p:cNvPr>
          <p:cNvSpPr txBox="1">
            <a:spLocks/>
          </p:cNvSpPr>
          <p:nvPr/>
        </p:nvSpPr>
        <p:spPr>
          <a:xfrm>
            <a:off x="1326486" y="501534"/>
            <a:ext cx="11739705"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latin typeface="Helvetica" pitchFamily="2" charset="0"/>
                <a:cs typeface="Calibri Light" panose="020F0302020204030204" pitchFamily="34" charset="0"/>
              </a:rPr>
              <a:t>SPONSORED AWARDS</a:t>
            </a:r>
          </a:p>
        </p:txBody>
      </p:sp>
      <p:sp>
        <p:nvSpPr>
          <p:cNvPr id="2" name="TextBox 1">
            <a:extLst>
              <a:ext uri="{FF2B5EF4-FFF2-40B4-BE49-F238E27FC236}">
                <a16:creationId xmlns:a16="http://schemas.microsoft.com/office/drawing/2014/main" id="{721E46F8-E44F-8749-B184-D6533FEA94D8}"/>
              </a:ext>
            </a:extLst>
          </p:cNvPr>
          <p:cNvSpPr txBox="1"/>
          <p:nvPr/>
        </p:nvSpPr>
        <p:spPr>
          <a:xfrm>
            <a:off x="4629188" y="1601812"/>
            <a:ext cx="2933367" cy="369332"/>
          </a:xfrm>
          <a:prstGeom prst="rect">
            <a:avLst/>
          </a:prstGeom>
          <a:noFill/>
        </p:spPr>
        <p:txBody>
          <a:bodyPr wrap="none" rtlCol="0">
            <a:spAutoFit/>
          </a:bodyPr>
          <a:lstStyle/>
          <a:p>
            <a:r>
              <a:rPr lang="en-US" b="1" dirty="0">
                <a:latin typeface="Helvetica" pitchFamily="2" charset="0"/>
              </a:rPr>
              <a:t>Awards by Sponsor Type</a:t>
            </a:r>
          </a:p>
        </p:txBody>
      </p:sp>
      <p:sp>
        <p:nvSpPr>
          <p:cNvPr id="4" name="Rectangle 3">
            <a:extLst>
              <a:ext uri="{FF2B5EF4-FFF2-40B4-BE49-F238E27FC236}">
                <a16:creationId xmlns:a16="http://schemas.microsoft.com/office/drawing/2014/main" id="{0B41FF3C-23CE-4030-B67D-B2C4F7A5441B}"/>
              </a:ext>
            </a:extLst>
          </p:cNvPr>
          <p:cNvSpPr/>
          <p:nvPr/>
        </p:nvSpPr>
        <p:spPr>
          <a:xfrm>
            <a:off x="9063209" y="2077334"/>
            <a:ext cx="2157468" cy="1643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graphical user interface&#10;&#10;Description automatically generated">
            <a:extLst>
              <a:ext uri="{FF2B5EF4-FFF2-40B4-BE49-F238E27FC236}">
                <a16:creationId xmlns:a16="http://schemas.microsoft.com/office/drawing/2014/main" id="{D683A3C4-9B5A-4AAF-BD55-341D624FEE16}"/>
              </a:ext>
            </a:extLst>
          </p:cNvPr>
          <p:cNvPicPr>
            <a:picLocks noChangeAspect="1"/>
          </p:cNvPicPr>
          <p:nvPr/>
        </p:nvPicPr>
        <p:blipFill rotWithShape="1">
          <a:blip r:embed="rId8"/>
          <a:srcRect l="-39" r="-188" b="14066"/>
          <a:stretch/>
        </p:blipFill>
        <p:spPr>
          <a:xfrm>
            <a:off x="9185279" y="1970696"/>
            <a:ext cx="2450378" cy="1797444"/>
          </a:xfrm>
          <a:prstGeom prst="rect">
            <a:avLst/>
          </a:prstGeom>
        </p:spPr>
      </p:pic>
    </p:spTree>
    <p:extLst>
      <p:ext uri="{BB962C8B-B14F-4D97-AF65-F5344CB8AC3E}">
        <p14:creationId xmlns:p14="http://schemas.microsoft.com/office/powerpoint/2010/main" val="2801874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2E2F2E-1D2E-3E44-96E6-6C81D661D715}"/>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86AFCE1-3B59-2E47-AB06-306F92207592}"/>
              </a:ext>
            </a:extLst>
          </p:cNvPr>
          <p:cNvGrpSpPr/>
          <p:nvPr/>
        </p:nvGrpSpPr>
        <p:grpSpPr>
          <a:xfrm>
            <a:off x="232940" y="358682"/>
            <a:ext cx="710648" cy="710648"/>
            <a:chOff x="8597900" y="1803400"/>
            <a:chExt cx="1816100" cy="1816100"/>
          </a:xfrm>
        </p:grpSpPr>
        <p:pic>
          <p:nvPicPr>
            <p:cNvPr id="15" name="Graphic 14" descr="Magnifying glass outline">
              <a:extLst>
                <a:ext uri="{FF2B5EF4-FFF2-40B4-BE49-F238E27FC236}">
                  <a16:creationId xmlns:a16="http://schemas.microsoft.com/office/drawing/2014/main" id="{50DBAB7D-0223-0842-AC90-D6857021CA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900" y="1803400"/>
              <a:ext cx="1816100" cy="1816100"/>
            </a:xfrm>
            <a:prstGeom prst="rect">
              <a:avLst/>
            </a:prstGeom>
          </p:spPr>
        </p:pic>
        <p:pic>
          <p:nvPicPr>
            <p:cNvPr id="16" name="Graphic 15" descr="Dollar outline">
              <a:extLst>
                <a:ext uri="{FF2B5EF4-FFF2-40B4-BE49-F238E27FC236}">
                  <a16:creationId xmlns:a16="http://schemas.microsoft.com/office/drawing/2014/main" id="{BD425324-7B1C-9848-9A2E-3434635C26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6200" y="2183938"/>
              <a:ext cx="698500" cy="698500"/>
            </a:xfrm>
            <a:prstGeom prst="rect">
              <a:avLst/>
            </a:prstGeom>
          </p:spPr>
        </p:pic>
      </p:grpSp>
      <p:sp>
        <p:nvSpPr>
          <p:cNvPr id="17" name="Parallelogram 16">
            <a:extLst>
              <a:ext uri="{FF2B5EF4-FFF2-40B4-BE49-F238E27FC236}">
                <a16:creationId xmlns:a16="http://schemas.microsoft.com/office/drawing/2014/main" id="{F4C72772-EF63-C04E-9327-AAEFEA459744}"/>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8" name="Text Placeholder 2">
            <a:extLst>
              <a:ext uri="{FF2B5EF4-FFF2-40B4-BE49-F238E27FC236}">
                <a16:creationId xmlns:a16="http://schemas.microsoft.com/office/drawing/2014/main" id="{FF47B8E4-4267-9140-B1C8-1325106511BB}"/>
              </a:ext>
            </a:extLst>
          </p:cNvPr>
          <p:cNvSpPr txBox="1">
            <a:spLocks/>
          </p:cNvSpPr>
          <p:nvPr/>
        </p:nvSpPr>
        <p:spPr>
          <a:xfrm>
            <a:off x="1326486" y="501534"/>
            <a:ext cx="11739705"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CAMPUS FUNDING CONTRIBUTIONS</a:t>
            </a:r>
          </a:p>
        </p:txBody>
      </p:sp>
      <p:pic>
        <p:nvPicPr>
          <p:cNvPr id="4" name="Picture 3" descr="Icon&#10;&#10;Description automatically generated with medium confidence">
            <a:extLst>
              <a:ext uri="{FF2B5EF4-FFF2-40B4-BE49-F238E27FC236}">
                <a16:creationId xmlns:a16="http://schemas.microsoft.com/office/drawing/2014/main" id="{CF01BB91-D541-5149-A53B-65F5FA6BEE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2108" y="1702510"/>
            <a:ext cx="9131774" cy="3894433"/>
          </a:xfrm>
          <a:prstGeom prst="rect">
            <a:avLst/>
          </a:prstGeom>
        </p:spPr>
      </p:pic>
    </p:spTree>
    <p:extLst>
      <p:ext uri="{BB962C8B-B14F-4D97-AF65-F5344CB8AC3E}">
        <p14:creationId xmlns:p14="http://schemas.microsoft.com/office/powerpoint/2010/main" val="3840567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rallelogram 14">
            <a:extLst>
              <a:ext uri="{FF2B5EF4-FFF2-40B4-BE49-F238E27FC236}">
                <a16:creationId xmlns:a16="http://schemas.microsoft.com/office/drawing/2014/main" id="{FD667BA6-B78C-4C47-8E5A-1BEFEDD7CF74}"/>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B123675-890C-2745-B14F-9996F339BE13}"/>
              </a:ext>
            </a:extLst>
          </p:cNvPr>
          <p:cNvGrpSpPr/>
          <p:nvPr/>
        </p:nvGrpSpPr>
        <p:grpSpPr>
          <a:xfrm>
            <a:off x="232940" y="358682"/>
            <a:ext cx="710648" cy="710648"/>
            <a:chOff x="8597900" y="1803400"/>
            <a:chExt cx="1816100" cy="1816100"/>
          </a:xfrm>
        </p:grpSpPr>
        <p:pic>
          <p:nvPicPr>
            <p:cNvPr id="17" name="Graphic 16" descr="Magnifying glass outline">
              <a:extLst>
                <a:ext uri="{FF2B5EF4-FFF2-40B4-BE49-F238E27FC236}">
                  <a16:creationId xmlns:a16="http://schemas.microsoft.com/office/drawing/2014/main" id="{1AFA01F4-CBB3-9E4D-ACB6-27DC0F8C0AE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900" y="1803400"/>
              <a:ext cx="1816100" cy="1816100"/>
            </a:xfrm>
            <a:prstGeom prst="rect">
              <a:avLst/>
            </a:prstGeom>
          </p:spPr>
        </p:pic>
        <p:pic>
          <p:nvPicPr>
            <p:cNvPr id="18" name="Graphic 17" descr="Dollar outline">
              <a:extLst>
                <a:ext uri="{FF2B5EF4-FFF2-40B4-BE49-F238E27FC236}">
                  <a16:creationId xmlns:a16="http://schemas.microsoft.com/office/drawing/2014/main" id="{082F6A59-D5FE-E44A-9D90-96127A5F14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6200" y="2183938"/>
              <a:ext cx="698500" cy="698500"/>
            </a:xfrm>
            <a:prstGeom prst="rect">
              <a:avLst/>
            </a:prstGeom>
          </p:spPr>
        </p:pic>
      </p:grpSp>
      <p:sp>
        <p:nvSpPr>
          <p:cNvPr id="19" name="Parallelogram 18">
            <a:extLst>
              <a:ext uri="{FF2B5EF4-FFF2-40B4-BE49-F238E27FC236}">
                <a16:creationId xmlns:a16="http://schemas.microsoft.com/office/drawing/2014/main" id="{49DC3A0D-7421-9244-BBAD-B4216BCCBF7F}"/>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20" name="Text Placeholder 2">
            <a:extLst>
              <a:ext uri="{FF2B5EF4-FFF2-40B4-BE49-F238E27FC236}">
                <a16:creationId xmlns:a16="http://schemas.microsoft.com/office/drawing/2014/main" id="{E6D19164-E123-4C45-8200-9B636ED21E95}"/>
              </a:ext>
            </a:extLst>
          </p:cNvPr>
          <p:cNvSpPr txBox="1">
            <a:spLocks/>
          </p:cNvSpPr>
          <p:nvPr/>
        </p:nvSpPr>
        <p:spPr>
          <a:xfrm>
            <a:off x="1326486" y="501534"/>
            <a:ext cx="11739705"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OFFICE OF GRANTS &amp; CONTRACTS</a:t>
            </a:r>
          </a:p>
        </p:txBody>
      </p:sp>
      <p:pic>
        <p:nvPicPr>
          <p:cNvPr id="3" name="Picture 2" descr="Graphical user interface, application, Teams&#10;&#10;Description automatically generated">
            <a:extLst>
              <a:ext uri="{FF2B5EF4-FFF2-40B4-BE49-F238E27FC236}">
                <a16:creationId xmlns:a16="http://schemas.microsoft.com/office/drawing/2014/main" id="{A187A3E2-EDE9-754B-9977-484DF11F46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436" y="1832804"/>
            <a:ext cx="9845128" cy="3571272"/>
          </a:xfrm>
          <a:prstGeom prst="rect">
            <a:avLst/>
          </a:prstGeom>
        </p:spPr>
      </p:pic>
    </p:spTree>
    <p:extLst>
      <p:ext uri="{BB962C8B-B14F-4D97-AF65-F5344CB8AC3E}">
        <p14:creationId xmlns:p14="http://schemas.microsoft.com/office/powerpoint/2010/main" val="896189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713E3E56-DF63-794A-8A80-F183473129EF}"/>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0A7E75E-A7B0-F64D-9378-CBE2DC339C74}"/>
              </a:ext>
            </a:extLst>
          </p:cNvPr>
          <p:cNvGrpSpPr/>
          <p:nvPr/>
        </p:nvGrpSpPr>
        <p:grpSpPr>
          <a:xfrm>
            <a:off x="232940" y="358682"/>
            <a:ext cx="710648" cy="710648"/>
            <a:chOff x="8597900" y="1803400"/>
            <a:chExt cx="1816100" cy="1816100"/>
          </a:xfrm>
        </p:grpSpPr>
        <p:pic>
          <p:nvPicPr>
            <p:cNvPr id="16" name="Graphic 15" descr="Magnifying glass outline">
              <a:extLst>
                <a:ext uri="{FF2B5EF4-FFF2-40B4-BE49-F238E27FC236}">
                  <a16:creationId xmlns:a16="http://schemas.microsoft.com/office/drawing/2014/main" id="{EE85517D-8AA7-3743-A571-0C4A11D3EE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900" y="1803400"/>
              <a:ext cx="1816100" cy="1816100"/>
            </a:xfrm>
            <a:prstGeom prst="rect">
              <a:avLst/>
            </a:prstGeom>
          </p:spPr>
        </p:pic>
        <p:pic>
          <p:nvPicPr>
            <p:cNvPr id="17" name="Graphic 16" descr="Dollar outline">
              <a:extLst>
                <a:ext uri="{FF2B5EF4-FFF2-40B4-BE49-F238E27FC236}">
                  <a16:creationId xmlns:a16="http://schemas.microsoft.com/office/drawing/2014/main" id="{588F7D38-74F8-2440-9E22-FEA2F4AB92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6200" y="2183938"/>
              <a:ext cx="698500" cy="698500"/>
            </a:xfrm>
            <a:prstGeom prst="rect">
              <a:avLst/>
            </a:prstGeom>
          </p:spPr>
        </p:pic>
      </p:grpSp>
      <p:sp>
        <p:nvSpPr>
          <p:cNvPr id="18" name="Parallelogram 17">
            <a:extLst>
              <a:ext uri="{FF2B5EF4-FFF2-40B4-BE49-F238E27FC236}">
                <a16:creationId xmlns:a16="http://schemas.microsoft.com/office/drawing/2014/main" id="{2E7C1A57-4A4C-B14A-AD81-98D8993F46A7}"/>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9" name="Text Placeholder 2">
            <a:extLst>
              <a:ext uri="{FF2B5EF4-FFF2-40B4-BE49-F238E27FC236}">
                <a16:creationId xmlns:a16="http://schemas.microsoft.com/office/drawing/2014/main" id="{D86852CF-0366-DA4A-9F2E-FEDC5842C1FB}"/>
              </a:ext>
            </a:extLst>
          </p:cNvPr>
          <p:cNvSpPr txBox="1">
            <a:spLocks/>
          </p:cNvSpPr>
          <p:nvPr/>
        </p:nvSpPr>
        <p:spPr>
          <a:xfrm>
            <a:off x="1326486" y="501534"/>
            <a:ext cx="11739705"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OFFICE OF GRANTS &amp; CONTRACTS</a:t>
            </a:r>
          </a:p>
        </p:txBody>
      </p:sp>
      <p:pic>
        <p:nvPicPr>
          <p:cNvPr id="6" name="Picture 5" descr="Logo&#10;&#10;Description automatically generated with medium confidence">
            <a:extLst>
              <a:ext uri="{FF2B5EF4-FFF2-40B4-BE49-F238E27FC236}">
                <a16:creationId xmlns:a16="http://schemas.microsoft.com/office/drawing/2014/main" id="{3A3B6F5A-E224-8B42-B80A-E5B13B62DB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7618" y="1564287"/>
            <a:ext cx="7476764" cy="4122989"/>
          </a:xfrm>
          <a:prstGeom prst="rect">
            <a:avLst/>
          </a:prstGeom>
        </p:spPr>
      </p:pic>
    </p:spTree>
    <p:extLst>
      <p:ext uri="{BB962C8B-B14F-4D97-AF65-F5344CB8AC3E}">
        <p14:creationId xmlns:p14="http://schemas.microsoft.com/office/powerpoint/2010/main" val="549761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BFCE5EC7-8205-C64E-9809-651BF1169306}"/>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864FD581-30C5-B046-926D-848218F3DDA4}"/>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6" name="Text Placeholder 2"/>
          <p:cNvSpPr>
            <a:spLocks noGrp="1"/>
          </p:cNvSpPr>
          <p:nvPr>
            <p:ph type="body" sz="quarter" idx="12"/>
          </p:nvPr>
        </p:nvSpPr>
        <p:spPr>
          <a:xfrm>
            <a:off x="1348532" y="512258"/>
            <a:ext cx="12001488" cy="725897"/>
          </a:xfrm>
        </p:spPr>
        <p:txBody>
          <a:bodyPr>
            <a:noAutofit/>
          </a:bodyPr>
          <a:lstStyle/>
          <a:p>
            <a:r>
              <a:rPr lang="en-US" sz="3600">
                <a:solidFill>
                  <a:schemeClr val="bg1"/>
                </a:solidFill>
                <a:latin typeface="Helvetica" pitchFamily="2" charset="0"/>
                <a:cs typeface="Calibri Light" panose="020F0302020204030204" pitchFamily="34" charset="0"/>
              </a:rPr>
              <a:t>CCTSI SUPPORTING COVID</a:t>
            </a:r>
          </a:p>
        </p:txBody>
      </p:sp>
      <p:pic>
        <p:nvPicPr>
          <p:cNvPr id="1026" name="Picture 2" descr="Ronald Sokol | Children's Hospital Colorado">
            <a:extLst>
              <a:ext uri="{FF2B5EF4-FFF2-40B4-BE49-F238E27FC236}">
                <a16:creationId xmlns:a16="http://schemas.microsoft.com/office/drawing/2014/main" id="{D42BE320-EA7E-4BB8-A03F-D368A57692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79" t="4824" r="13062" b="37163"/>
          <a:stretch/>
        </p:blipFill>
        <p:spPr bwMode="auto">
          <a:xfrm>
            <a:off x="9304006" y="1666963"/>
            <a:ext cx="1586538" cy="1731557"/>
          </a:xfrm>
          <a:prstGeom prst="rect">
            <a:avLst/>
          </a:prstGeom>
          <a:noFill/>
          <a:ln w="38100">
            <a:solidFill>
              <a:srgbClr val="CFB87C"/>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9C99936-CD93-400A-A225-09342FE2D889}"/>
              </a:ext>
            </a:extLst>
          </p:cNvPr>
          <p:cNvSpPr txBox="1"/>
          <p:nvPr/>
        </p:nvSpPr>
        <p:spPr>
          <a:xfrm>
            <a:off x="9202487" y="3513710"/>
            <a:ext cx="2907257" cy="1477328"/>
          </a:xfrm>
          <a:prstGeom prst="rect">
            <a:avLst/>
          </a:prstGeom>
          <a:noFill/>
        </p:spPr>
        <p:txBody>
          <a:bodyPr wrap="square">
            <a:spAutoFit/>
          </a:bodyPr>
          <a:lstStyle/>
          <a:p>
            <a:pPr lvl="0">
              <a:buClr>
                <a:srgbClr val="CFB87C"/>
              </a:buClr>
            </a:pPr>
            <a:r>
              <a:rPr lang="en-US" b="1">
                <a:latin typeface="Helvetica" pitchFamily="2" charset="0"/>
              </a:rPr>
              <a:t>Ron Sokol, MD</a:t>
            </a:r>
          </a:p>
          <a:p>
            <a:pPr lvl="0">
              <a:buClr>
                <a:srgbClr val="CFB87C"/>
              </a:buClr>
            </a:pPr>
            <a:r>
              <a:rPr lang="en-US" sz="1200">
                <a:latin typeface="Helvetica" pitchFamily="2" charset="0"/>
              </a:rPr>
              <a:t>Assistant Vice Chancellor for Clinical and Translational Science</a:t>
            </a:r>
          </a:p>
          <a:p>
            <a:pPr lvl="0">
              <a:buClr>
                <a:srgbClr val="CFB87C"/>
              </a:buClr>
            </a:pPr>
            <a:endParaRPr lang="en-US" sz="1200">
              <a:latin typeface="Helvetica" pitchFamily="2" charset="0"/>
            </a:endParaRPr>
          </a:p>
          <a:p>
            <a:pPr lvl="0">
              <a:buClr>
                <a:srgbClr val="CFB87C"/>
              </a:buClr>
            </a:pPr>
            <a:r>
              <a:rPr lang="en-US" sz="1200">
                <a:latin typeface="Helvetica" pitchFamily="2" charset="0"/>
              </a:rPr>
              <a:t>Director, Colorado Clinical and Translational Sciences Institute</a:t>
            </a:r>
          </a:p>
          <a:p>
            <a:pPr lvl="1">
              <a:buClr>
                <a:srgbClr val="CFB87C"/>
              </a:buClr>
            </a:pPr>
            <a:endParaRPr lang="en-US" sz="1200">
              <a:latin typeface="Helvetica" pitchFamily="2" charset="0"/>
            </a:endParaRPr>
          </a:p>
        </p:txBody>
      </p:sp>
      <p:sp>
        <p:nvSpPr>
          <p:cNvPr id="25" name="TextBox 24">
            <a:extLst>
              <a:ext uri="{FF2B5EF4-FFF2-40B4-BE49-F238E27FC236}">
                <a16:creationId xmlns:a16="http://schemas.microsoft.com/office/drawing/2014/main" id="{ED118F41-84AF-4752-B8A7-9C823076B709}"/>
              </a:ext>
            </a:extLst>
          </p:cNvPr>
          <p:cNvSpPr txBox="1"/>
          <p:nvPr/>
        </p:nvSpPr>
        <p:spPr>
          <a:xfrm>
            <a:off x="411148" y="1442318"/>
            <a:ext cx="7740033" cy="4516108"/>
          </a:xfrm>
          <a:prstGeom prst="rect">
            <a:avLst/>
          </a:prstGeom>
          <a:noFill/>
        </p:spPr>
        <p:txBody>
          <a:bodyPr wrap="square" rtlCol="0">
            <a:spAutoFit/>
          </a:bodyPr>
          <a:lstStyle/>
          <a:p>
            <a:pPr marL="342900" marR="0" lvl="0" indent="-342900">
              <a:lnSpc>
                <a:spcPct val="107000"/>
              </a:lnSpc>
              <a:spcBef>
                <a:spcPts val="0"/>
              </a:spcBef>
              <a:spcAft>
                <a:spcPts val="800"/>
              </a:spcAft>
              <a:buClr>
                <a:srgbClr val="CFB87C"/>
              </a:buClr>
              <a:buFont typeface="Arial" panose="020B0604020202020204" pitchFamily="34" charset="0"/>
              <a:buChar char="•"/>
              <a:tabLst>
                <a:tab pos="457200" algn="l"/>
              </a:tabLst>
            </a:pPr>
            <a:r>
              <a:rPr lang="en-US" sz="1600" b="1" dirty="0" err="1">
                <a:effectLst/>
                <a:latin typeface="Helvetica" pitchFamily="2" charset="0"/>
                <a:ea typeface="Calibri" panose="020F0502020204030204" pitchFamily="34" charset="0"/>
                <a:cs typeface="Times New Roman" panose="02020603050405020304" pitchFamily="18" charset="0"/>
              </a:rPr>
              <a:t>mAb</a:t>
            </a:r>
            <a:r>
              <a:rPr lang="en-US" sz="1600" b="1" dirty="0">
                <a:effectLst/>
                <a:latin typeface="Helvetica" pitchFamily="2" charset="0"/>
                <a:ea typeface="Calibri" panose="020F0502020204030204" pitchFamily="34" charset="0"/>
                <a:cs typeface="Times New Roman" panose="02020603050405020304" pitchFamily="18" charset="0"/>
              </a:rPr>
              <a:t> Colorado </a:t>
            </a:r>
          </a:p>
          <a:p>
            <a:pPr marL="742950" marR="0" lvl="1" indent="-285750">
              <a:lnSpc>
                <a:spcPct val="107000"/>
              </a:lnSpc>
              <a:spcBef>
                <a:spcPts val="0"/>
              </a:spcBef>
              <a:spcAft>
                <a:spcPts val="800"/>
              </a:spcAft>
              <a:buClr>
                <a:srgbClr val="CFB87C"/>
              </a:buClr>
              <a:buFont typeface="Arial" panose="020B0604020202020204" pitchFamily="34" charset="0"/>
              <a:buChar char="•"/>
              <a:tabLst>
                <a:tab pos="914400" algn="l"/>
              </a:tabLst>
            </a:pPr>
            <a:r>
              <a:rPr lang="en-US" sz="1400" dirty="0">
                <a:effectLst/>
                <a:latin typeface="Helvetica" pitchFamily="2" charset="0"/>
                <a:ea typeface="Calibri" panose="020F0502020204030204" pitchFamily="34" charset="0"/>
                <a:cs typeface="Times New Roman" panose="02020603050405020304" pitchFamily="18" charset="0"/>
              </a:rPr>
              <a:t>CCTSI leads a statewide study to provide monoclonal antibody treatment across Colorado, with outreach to underrepresented groups. </a:t>
            </a:r>
            <a:r>
              <a:rPr lang="en-US" sz="1400" b="1" dirty="0">
                <a:effectLst/>
                <a:latin typeface="Helvetica" pitchFamily="2" charset="0"/>
                <a:ea typeface="Calibri" panose="020F0502020204030204" pitchFamily="34" charset="0"/>
                <a:cs typeface="Times New Roman" panose="02020603050405020304" pitchFamily="18" charset="0"/>
              </a:rPr>
              <a:t>PI: Adit Ginde, MD, MPH</a:t>
            </a:r>
          </a:p>
          <a:p>
            <a:pPr marR="0" lvl="1">
              <a:lnSpc>
                <a:spcPct val="107000"/>
              </a:lnSpc>
              <a:spcBef>
                <a:spcPts val="0"/>
              </a:spcBef>
              <a:spcAft>
                <a:spcPts val="800"/>
              </a:spcAft>
              <a:buClr>
                <a:srgbClr val="CFB87C"/>
              </a:buClr>
              <a:tabLst>
                <a:tab pos="914400" algn="l"/>
              </a:tabLst>
            </a:pPr>
            <a:endParaRPr lang="en-US" sz="1400" b="1" dirty="0">
              <a:effectLst/>
              <a:latin typeface="Helvetica"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CFB87C"/>
              </a:buClr>
              <a:buFont typeface="Arial" panose="020B0604020202020204" pitchFamily="34" charset="0"/>
              <a:buChar char="•"/>
              <a:tabLst>
                <a:tab pos="457200" algn="l"/>
              </a:tabLst>
            </a:pPr>
            <a:r>
              <a:rPr lang="en-US" sz="1600" b="1" dirty="0">
                <a:effectLst/>
                <a:latin typeface="Helvetica" pitchFamily="2" charset="0"/>
                <a:ea typeface="Calibri" panose="020F0502020204030204" pitchFamily="34" charset="0"/>
                <a:cs typeface="Times New Roman" panose="02020603050405020304" pitchFamily="18" charset="0"/>
              </a:rPr>
              <a:t>RECOVER Grant</a:t>
            </a:r>
            <a:endParaRPr lang="en-US" sz="1600" dirty="0">
              <a:effectLst/>
              <a:latin typeface="Helvetica" pitchFamily="2"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Clr>
                <a:srgbClr val="CFB87C"/>
              </a:buClr>
              <a:buFont typeface="Arial" panose="020B0604020202020204" pitchFamily="34" charset="0"/>
              <a:buChar char="•"/>
              <a:tabLst>
                <a:tab pos="914400" algn="l"/>
              </a:tabLst>
            </a:pPr>
            <a:r>
              <a:rPr lang="en-US" sz="1400" dirty="0">
                <a:effectLst/>
                <a:latin typeface="Helvetica" pitchFamily="2" charset="0"/>
                <a:ea typeface="Calibri" panose="020F0502020204030204" pitchFamily="34" charset="0"/>
                <a:cs typeface="Times New Roman" panose="02020603050405020304" pitchFamily="18" charset="0"/>
              </a:rPr>
              <a:t>CCTSI is part of a major NIH initiative to identify the causes and optimal treatment of Long COVID. </a:t>
            </a:r>
            <a:r>
              <a:rPr lang="en-US" sz="1400" b="1" dirty="0">
                <a:effectLst/>
                <a:latin typeface="Helvetica" pitchFamily="2" charset="0"/>
                <a:ea typeface="Calibri" panose="020F0502020204030204" pitchFamily="34" charset="0"/>
                <a:cs typeface="Times New Roman" panose="02020603050405020304" pitchFamily="18" charset="0"/>
              </a:rPr>
              <a:t>PIs: Kristine Erlandson, MD, Ronald Sokol, MD, and Connie Price, MD (Denver Health)</a:t>
            </a:r>
          </a:p>
          <a:p>
            <a:pPr marR="0" lvl="1">
              <a:lnSpc>
                <a:spcPct val="107000"/>
              </a:lnSpc>
              <a:spcBef>
                <a:spcPts val="0"/>
              </a:spcBef>
              <a:spcAft>
                <a:spcPts val="800"/>
              </a:spcAft>
              <a:buClr>
                <a:srgbClr val="CFB87C"/>
              </a:buClr>
              <a:tabLst>
                <a:tab pos="914400" algn="l"/>
              </a:tabLst>
            </a:pPr>
            <a:endParaRPr lang="en-US" sz="1400" b="1" dirty="0">
              <a:effectLst/>
              <a:latin typeface="Helvetica"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CFB87C"/>
              </a:buClr>
              <a:buFont typeface="Arial" panose="020B0604020202020204" pitchFamily="34" charset="0"/>
              <a:buChar char="•"/>
              <a:tabLst>
                <a:tab pos="457200" algn="l"/>
              </a:tabLst>
            </a:pPr>
            <a:r>
              <a:rPr lang="en-US" sz="1600" b="1" dirty="0">
                <a:effectLst/>
                <a:latin typeface="Helvetica" pitchFamily="2" charset="0"/>
                <a:ea typeface="Calibri" panose="020F0502020204030204" pitchFamily="34" charset="0"/>
                <a:cs typeface="Times New Roman" panose="02020603050405020304" pitchFamily="18" charset="0"/>
              </a:rPr>
              <a:t>Colorado COVID-19 Community Engagement Alliance (CEAL)</a:t>
            </a:r>
            <a:endParaRPr lang="en-US" sz="1600" dirty="0">
              <a:effectLst/>
              <a:latin typeface="Helvetica" pitchFamily="2"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Clr>
                <a:srgbClr val="CFB87C"/>
              </a:buClr>
              <a:buFont typeface="Arial" panose="020B0604020202020204" pitchFamily="34" charset="0"/>
              <a:buChar char="•"/>
              <a:tabLst>
                <a:tab pos="914400" algn="l"/>
              </a:tabLst>
            </a:pPr>
            <a:r>
              <a:rPr lang="en-US" sz="1400" dirty="0">
                <a:effectLst/>
                <a:latin typeface="Helvetica" pitchFamily="2" charset="0"/>
                <a:ea typeface="Calibri" panose="020F0502020204030204" pitchFamily="34" charset="0"/>
                <a:cs typeface="Times New Roman" panose="02020603050405020304" pitchFamily="18" charset="0"/>
              </a:rPr>
              <a:t>CCTSI’s CO-CEAL is a partnership between the university and community-based organizations to improve community engagement and outreach. The effort will build community partnerships to improve diversity and inclusion in COVID-19 research. </a:t>
            </a:r>
            <a:r>
              <a:rPr lang="en-US" sz="1400" b="1" dirty="0">
                <a:effectLst/>
                <a:latin typeface="Helvetica" pitchFamily="2" charset="0"/>
                <a:ea typeface="Calibri" panose="020F0502020204030204" pitchFamily="34" charset="0"/>
                <a:cs typeface="Times New Roman" panose="02020603050405020304" pitchFamily="18" charset="0"/>
              </a:rPr>
              <a:t>PIs: Don Nease, MD, Ricardo Gonzalez-Fisher, MD, and Ronald Sokol, MD</a:t>
            </a:r>
          </a:p>
          <a:p>
            <a:pPr lvl="0">
              <a:buClr>
                <a:srgbClr val="CFB87C"/>
              </a:buClr>
            </a:pPr>
            <a:endParaRPr lang="en-US" dirty="0">
              <a:latin typeface="Helvetica" pitchFamily="2" charset="0"/>
            </a:endParaRPr>
          </a:p>
        </p:txBody>
      </p:sp>
      <p:pic>
        <p:nvPicPr>
          <p:cNvPr id="28" name="Picture 27" descr="Diagram&#10;&#10;Description automatically generated">
            <a:extLst>
              <a:ext uri="{FF2B5EF4-FFF2-40B4-BE49-F238E27FC236}">
                <a16:creationId xmlns:a16="http://schemas.microsoft.com/office/drawing/2014/main" id="{2B4FBFEE-36C0-4184-8076-CD30F7E164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006" y="4944738"/>
            <a:ext cx="1612955" cy="683037"/>
          </a:xfrm>
          <a:prstGeom prst="rect">
            <a:avLst/>
          </a:prstGeom>
        </p:spPr>
      </p:pic>
      <p:cxnSp>
        <p:nvCxnSpPr>
          <p:cNvPr id="3" name="Straight Connector 2">
            <a:extLst>
              <a:ext uri="{FF2B5EF4-FFF2-40B4-BE49-F238E27FC236}">
                <a16:creationId xmlns:a16="http://schemas.microsoft.com/office/drawing/2014/main" id="{6C114EE1-E3C2-6246-8CC8-858B78054DA1}"/>
              </a:ext>
            </a:extLst>
          </p:cNvPr>
          <p:cNvCxnSpPr>
            <a:cxnSpLocks/>
          </p:cNvCxnSpPr>
          <p:nvPr/>
        </p:nvCxnSpPr>
        <p:spPr>
          <a:xfrm>
            <a:off x="8808720" y="1569140"/>
            <a:ext cx="0" cy="4171902"/>
          </a:xfrm>
          <a:prstGeom prst="line">
            <a:avLst/>
          </a:prstGeom>
          <a:ln w="25400">
            <a:solidFill>
              <a:srgbClr val="CFB87C"/>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A2D644E-EE3B-4A05-BF49-6552EF66D92F}"/>
              </a:ext>
            </a:extLst>
          </p:cNvPr>
          <p:cNvGrpSpPr/>
          <p:nvPr/>
        </p:nvGrpSpPr>
        <p:grpSpPr>
          <a:xfrm>
            <a:off x="232940" y="358682"/>
            <a:ext cx="710648" cy="710648"/>
            <a:chOff x="8597900" y="1803400"/>
            <a:chExt cx="1816100" cy="1816100"/>
          </a:xfrm>
        </p:grpSpPr>
        <p:pic>
          <p:nvPicPr>
            <p:cNvPr id="14" name="Graphic 13" descr="Magnifying glass outline">
              <a:extLst>
                <a:ext uri="{FF2B5EF4-FFF2-40B4-BE49-F238E27FC236}">
                  <a16:creationId xmlns:a16="http://schemas.microsoft.com/office/drawing/2014/main" id="{D959B802-5FAE-4529-8749-01C5C044A87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7900" y="1803400"/>
              <a:ext cx="1816100" cy="1816100"/>
            </a:xfrm>
            <a:prstGeom prst="rect">
              <a:avLst/>
            </a:prstGeom>
          </p:spPr>
        </p:pic>
        <p:pic>
          <p:nvPicPr>
            <p:cNvPr id="15" name="Graphic 14" descr="Dollar outline">
              <a:extLst>
                <a:ext uri="{FF2B5EF4-FFF2-40B4-BE49-F238E27FC236}">
                  <a16:creationId xmlns:a16="http://schemas.microsoft.com/office/drawing/2014/main" id="{DB611049-AAC8-4765-8007-E7A8CA695B0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66200" y="2183938"/>
              <a:ext cx="698500" cy="698500"/>
            </a:xfrm>
            <a:prstGeom prst="rect">
              <a:avLst/>
            </a:prstGeom>
          </p:spPr>
        </p:pic>
      </p:grpSp>
    </p:spTree>
    <p:extLst>
      <p:ext uri="{BB962C8B-B14F-4D97-AF65-F5344CB8AC3E}">
        <p14:creationId xmlns:p14="http://schemas.microsoft.com/office/powerpoint/2010/main" val="1906541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2"/>
          </p:nvPr>
        </p:nvSpPr>
        <p:spPr>
          <a:xfrm>
            <a:off x="1520526" y="607793"/>
            <a:ext cx="9150948" cy="725897"/>
          </a:xfrm>
        </p:spPr>
        <p:txBody>
          <a:bodyPr>
            <a:noAutofit/>
          </a:bodyPr>
          <a:lstStyle/>
          <a:p>
            <a:pPr algn="ctr"/>
            <a:r>
              <a:rPr lang="en-US" sz="3200">
                <a:solidFill>
                  <a:srgbClr val="262625"/>
                </a:solidFill>
                <a:latin typeface="Helvetica" pitchFamily="2" charset="0"/>
                <a:cs typeface="Calibri Light" panose="020F0302020204030204" pitchFamily="34" charset="0"/>
              </a:rPr>
              <a:t>PROGRESS THROUGH COLLABORATION</a:t>
            </a:r>
          </a:p>
          <a:p>
            <a:pPr algn="ctr"/>
            <a:endParaRPr lang="en-US" sz="3200">
              <a:solidFill>
                <a:srgbClr val="262625"/>
              </a:solidFill>
              <a:latin typeface="Calibri Light" panose="020F0302020204030204" pitchFamily="34" charset="0"/>
              <a:cs typeface="Calibri Light" panose="020F0302020204030204" pitchFamily="34" charset="0"/>
            </a:endParaRPr>
          </a:p>
          <a:p>
            <a:pPr algn="ctr"/>
            <a:endParaRPr lang="en-US" sz="3200">
              <a:solidFill>
                <a:srgbClr val="262625"/>
              </a:solidFill>
              <a:latin typeface="Calibri Light" panose="020F0302020204030204" pitchFamily="34" charset="0"/>
              <a:cs typeface="Calibri Light" panose="020F0302020204030204" pitchFamily="34" charset="0"/>
            </a:endParaRPr>
          </a:p>
        </p:txBody>
      </p:sp>
      <p:sp>
        <p:nvSpPr>
          <p:cNvPr id="2" name="TextBox 1"/>
          <p:cNvSpPr txBox="1"/>
          <p:nvPr/>
        </p:nvSpPr>
        <p:spPr>
          <a:xfrm>
            <a:off x="843064" y="2052771"/>
            <a:ext cx="9767718" cy="3266985"/>
          </a:xfrm>
          <a:prstGeom prst="rect">
            <a:avLst/>
          </a:prstGeom>
          <a:noFill/>
        </p:spPr>
        <p:txBody>
          <a:bodyPr wrap="square" lIns="91440" tIns="45720" rIns="91440" bIns="45720" rtlCol="0" anchor="t">
            <a:spAutoFit/>
          </a:bodyPr>
          <a:lstStyle/>
          <a:p>
            <a:pPr marL="457200" indent="-457200">
              <a:lnSpc>
                <a:spcPct val="150000"/>
              </a:lnSpc>
              <a:buClr>
                <a:srgbClr val="CBB379"/>
              </a:buClr>
              <a:buFont typeface="Arial" panose="020B0604020202020204" pitchFamily="34" charset="0"/>
              <a:buChar char="•"/>
            </a:pPr>
            <a:r>
              <a:rPr lang="en-US" sz="2000" dirty="0">
                <a:latin typeface="Helvetica"/>
                <a:cs typeface="Helvetica"/>
              </a:rPr>
              <a:t>Welcome</a:t>
            </a:r>
          </a:p>
          <a:p>
            <a:pPr marL="457200" indent="-457200">
              <a:lnSpc>
                <a:spcPct val="150000"/>
              </a:lnSpc>
              <a:buClr>
                <a:srgbClr val="CBB379"/>
              </a:buClr>
              <a:buFont typeface="Arial" panose="020B0604020202020204" pitchFamily="34" charset="0"/>
              <a:buChar char="•"/>
            </a:pPr>
            <a:r>
              <a:rPr lang="en-US" sz="2000" dirty="0">
                <a:latin typeface="Helvetica"/>
                <a:cs typeface="Helvetica"/>
              </a:rPr>
              <a:t>Central Research Administration </a:t>
            </a:r>
            <a:endParaRPr lang="en-US" sz="2000" dirty="0">
              <a:latin typeface="Helvetica" pitchFamily="2" charset="0"/>
              <a:cs typeface="Helvetica"/>
            </a:endParaRPr>
          </a:p>
          <a:p>
            <a:pPr marL="457200" indent="-457200">
              <a:lnSpc>
                <a:spcPct val="150000"/>
              </a:lnSpc>
              <a:buClr>
                <a:srgbClr val="CBB379"/>
              </a:buClr>
              <a:buFont typeface="Arial" panose="020B0604020202020204" pitchFamily="34" charset="0"/>
              <a:buChar char="•"/>
            </a:pPr>
            <a:r>
              <a:rPr lang="en-US" sz="2000" dirty="0">
                <a:latin typeface="Helvetica"/>
                <a:cs typeface="Helvetica"/>
              </a:rPr>
              <a:t>Research Metrics at CU Anschutz </a:t>
            </a:r>
          </a:p>
          <a:p>
            <a:pPr marL="457200" indent="-457200">
              <a:lnSpc>
                <a:spcPct val="150000"/>
              </a:lnSpc>
              <a:buClr>
                <a:srgbClr val="CBB379"/>
              </a:buClr>
              <a:buFont typeface="Arial" panose="020B0604020202020204" pitchFamily="34" charset="0"/>
              <a:buChar char="•"/>
            </a:pPr>
            <a:r>
              <a:rPr lang="en-US" sz="2000" dirty="0">
                <a:latin typeface="Helvetica"/>
                <a:cs typeface="Helvetica"/>
              </a:rPr>
              <a:t>Sponsored Research Funding</a:t>
            </a:r>
          </a:p>
          <a:p>
            <a:pPr marL="457200" indent="-457200">
              <a:lnSpc>
                <a:spcPct val="150000"/>
              </a:lnSpc>
              <a:buClr>
                <a:srgbClr val="CBB379"/>
              </a:buClr>
              <a:buFont typeface="Arial" panose="020B0604020202020204" pitchFamily="34" charset="0"/>
              <a:buChar char="•"/>
            </a:pPr>
            <a:r>
              <a:rPr lang="en-US" sz="2000" dirty="0">
                <a:latin typeface="Helvetica"/>
                <a:cs typeface="Helvetica"/>
              </a:rPr>
              <a:t>The Richness of our Research Community </a:t>
            </a:r>
            <a:endParaRPr lang="en-US" sz="2000" dirty="0">
              <a:latin typeface="Helvetica" pitchFamily="2" charset="0"/>
              <a:cs typeface="Helvetica"/>
            </a:endParaRPr>
          </a:p>
          <a:p>
            <a:pPr marL="457200" indent="-457200">
              <a:lnSpc>
                <a:spcPct val="150000"/>
              </a:lnSpc>
              <a:buClr>
                <a:srgbClr val="CBB379"/>
              </a:buClr>
              <a:buFont typeface="Arial" panose="020B0604020202020204" pitchFamily="34" charset="0"/>
              <a:buChar char="•"/>
            </a:pPr>
            <a:r>
              <a:rPr lang="en-US" sz="2000" dirty="0">
                <a:latin typeface="Helvetica"/>
                <a:cs typeface="Helvetica"/>
              </a:rPr>
              <a:t>Special Projects and Future Plans  </a:t>
            </a:r>
            <a:endParaRPr lang="en-US" sz="2000" dirty="0">
              <a:latin typeface="Helvetica" pitchFamily="2" charset="0"/>
              <a:cs typeface="Helvetica"/>
            </a:endParaRPr>
          </a:p>
          <a:p>
            <a:pPr marL="457200" indent="-457200">
              <a:lnSpc>
                <a:spcPct val="150000"/>
              </a:lnSpc>
              <a:buClr>
                <a:srgbClr val="CBB379"/>
              </a:buClr>
              <a:buFont typeface="Arial" panose="020B0604020202020204" pitchFamily="34" charset="0"/>
              <a:buChar char="•"/>
            </a:pPr>
            <a:r>
              <a:rPr lang="en-US" sz="2000" dirty="0">
                <a:latin typeface="Helvetica"/>
                <a:cs typeface="Helvetica"/>
              </a:rPr>
              <a:t>Questions </a:t>
            </a:r>
            <a:endParaRPr lang="en-US" sz="1400" dirty="0">
              <a:latin typeface="Helvetica" pitchFamily="2" charset="0"/>
            </a:endParaRPr>
          </a:p>
        </p:txBody>
      </p:sp>
      <p:sp>
        <p:nvSpPr>
          <p:cNvPr id="3" name="TextBox 2"/>
          <p:cNvSpPr txBox="1"/>
          <p:nvPr/>
        </p:nvSpPr>
        <p:spPr>
          <a:xfrm>
            <a:off x="2501468" y="1109989"/>
            <a:ext cx="7085249" cy="523220"/>
          </a:xfrm>
          <a:prstGeom prst="rect">
            <a:avLst/>
          </a:prstGeom>
          <a:noFill/>
        </p:spPr>
        <p:txBody>
          <a:bodyPr wrap="square" rtlCol="0">
            <a:spAutoFit/>
          </a:bodyPr>
          <a:lstStyle/>
          <a:p>
            <a:pPr algn="ctr"/>
            <a:r>
              <a:rPr lang="en-US" sz="2800" dirty="0">
                <a:latin typeface="Helvetica" pitchFamily="2" charset="0"/>
                <a:cs typeface="Calibri Light" panose="020F0302020204030204" pitchFamily="34" charset="0"/>
              </a:rPr>
              <a:t>Agenda</a:t>
            </a:r>
          </a:p>
        </p:txBody>
      </p:sp>
    </p:spTree>
    <p:extLst>
      <p:ext uri="{BB962C8B-B14F-4D97-AF65-F5344CB8AC3E}">
        <p14:creationId xmlns:p14="http://schemas.microsoft.com/office/powerpoint/2010/main" val="242821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BBFA04E-9FFD-7847-85E0-28A8D0559731}"/>
              </a:ext>
            </a:extLst>
          </p:cNvPr>
          <p:cNvSpPr/>
          <p:nvPr/>
        </p:nvSpPr>
        <p:spPr>
          <a:xfrm>
            <a:off x="5207000" y="1210517"/>
            <a:ext cx="1727200" cy="1727200"/>
          </a:xfrm>
          <a:prstGeom prst="ellipse">
            <a:avLst/>
          </a:prstGeom>
          <a:solidFill>
            <a:srgbClr val="CFB87C"/>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FE7082-9A81-4ABB-8372-E7372904BC23}"/>
              </a:ext>
            </a:extLst>
          </p:cNvPr>
          <p:cNvSpPr>
            <a:spLocks noGrp="1"/>
          </p:cNvSpPr>
          <p:nvPr>
            <p:ph type="title"/>
          </p:nvPr>
        </p:nvSpPr>
        <p:spPr>
          <a:xfrm>
            <a:off x="-490759" y="2425729"/>
            <a:ext cx="13173517" cy="2852737"/>
          </a:xfrm>
        </p:spPr>
        <p:txBody>
          <a:bodyPr>
            <a:normAutofit/>
          </a:bodyPr>
          <a:lstStyle/>
          <a:p>
            <a:pPr algn="ctr"/>
            <a:r>
              <a:rPr lang="en-US" sz="5400" b="1">
                <a:latin typeface="Helvetica"/>
                <a:cs typeface="Helvetica"/>
              </a:rPr>
              <a:t>THE RICHNESS OF OUR </a:t>
            </a:r>
            <a:br>
              <a:rPr lang="en-US" sz="5400" b="1">
                <a:latin typeface="Helvetica" pitchFamily="2" charset="0"/>
              </a:rPr>
            </a:br>
            <a:r>
              <a:rPr lang="en-US" sz="5400" b="1">
                <a:latin typeface="Helvetica"/>
                <a:cs typeface="Helvetica"/>
              </a:rPr>
              <a:t>RESEARCH COMMUNITY</a:t>
            </a:r>
            <a:br>
              <a:rPr lang="en-US" sz="5400"/>
            </a:br>
            <a:r>
              <a:rPr lang="en-US" sz="3600" i="1">
                <a:solidFill>
                  <a:srgbClr val="CFB87C"/>
                </a:solidFill>
              </a:rPr>
              <a:t>Progress Through Collaboration</a:t>
            </a:r>
            <a:endParaRPr lang="en-US" sz="4800" i="1">
              <a:solidFill>
                <a:srgbClr val="CFB87C"/>
              </a:solidFill>
            </a:endParaRPr>
          </a:p>
        </p:txBody>
      </p:sp>
      <p:pic>
        <p:nvPicPr>
          <p:cNvPr id="5" name="Graphic 4" descr="Schoolhouse outline">
            <a:extLst>
              <a:ext uri="{FF2B5EF4-FFF2-40B4-BE49-F238E27FC236}">
                <a16:creationId xmlns:a16="http://schemas.microsoft.com/office/drawing/2014/main" id="{F7E13068-0A75-3242-B902-EB6EAC5F26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5289" y="1247639"/>
            <a:ext cx="1470622" cy="1470622"/>
          </a:xfrm>
          <a:prstGeom prst="rect">
            <a:avLst/>
          </a:prstGeom>
        </p:spPr>
      </p:pic>
    </p:spTree>
    <p:extLst>
      <p:ext uri="{BB962C8B-B14F-4D97-AF65-F5344CB8AC3E}">
        <p14:creationId xmlns:p14="http://schemas.microsoft.com/office/powerpoint/2010/main" val="1641833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72D0A44C-8243-AB4F-9D5D-B0F6A9D2CFFF}"/>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C53B7EFD-49AF-664F-922D-ADD439E66C29}"/>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0" name="Text Placeholder 2">
            <a:extLst>
              <a:ext uri="{FF2B5EF4-FFF2-40B4-BE49-F238E27FC236}">
                <a16:creationId xmlns:a16="http://schemas.microsoft.com/office/drawing/2014/main" id="{AE05C5CA-B477-2242-BE01-7C49B62B6F35}"/>
              </a:ext>
            </a:extLst>
          </p:cNvPr>
          <p:cNvSpPr txBox="1">
            <a:spLocks/>
          </p:cNvSpPr>
          <p:nvPr/>
        </p:nvSpPr>
        <p:spPr>
          <a:xfrm>
            <a:off x="1355210" y="487544"/>
            <a:ext cx="11864292"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chemeClr val="bg1"/>
                </a:solidFill>
                <a:latin typeface="Helvetica" pitchFamily="2" charset="0"/>
                <a:cs typeface="Calibri Light" panose="020F0302020204030204" pitchFamily="34" charset="0"/>
              </a:rPr>
              <a:t>UNIVERSITY</a:t>
            </a:r>
            <a:r>
              <a:rPr lang="en-US" sz="3600">
                <a:solidFill>
                  <a:schemeClr val="bg1"/>
                </a:solidFill>
                <a:latin typeface="Helvetica" pitchFamily="2" charset="0"/>
                <a:cs typeface="Calibri Light" panose="020F0302020204030204" pitchFamily="34" charset="0"/>
              </a:rPr>
              <a:t> RESEARCH AWARDS CEREMONY</a:t>
            </a:r>
          </a:p>
        </p:txBody>
      </p:sp>
      <p:sp>
        <p:nvSpPr>
          <p:cNvPr id="11" name="TextBox 10">
            <a:extLst>
              <a:ext uri="{FF2B5EF4-FFF2-40B4-BE49-F238E27FC236}">
                <a16:creationId xmlns:a16="http://schemas.microsoft.com/office/drawing/2014/main" id="{D7791B4D-9491-4C57-8378-1B80E8F37960}"/>
              </a:ext>
            </a:extLst>
          </p:cNvPr>
          <p:cNvSpPr txBox="1"/>
          <p:nvPr/>
        </p:nvSpPr>
        <p:spPr>
          <a:xfrm>
            <a:off x="752483" y="2552862"/>
            <a:ext cx="3359299" cy="1752275"/>
          </a:xfrm>
          <a:prstGeom prst="rect">
            <a:avLst/>
          </a:prstGeom>
          <a:noFill/>
        </p:spPr>
        <p:txBody>
          <a:bodyPr wrap="square" rtlCol="0">
            <a:spAutoFit/>
          </a:bodyPr>
          <a:lstStyle/>
          <a:p>
            <a:pPr marL="285750" indent="-285750">
              <a:lnSpc>
                <a:spcPct val="150000"/>
              </a:lnSpc>
              <a:buClr>
                <a:srgbClr val="CFB87C"/>
              </a:buClr>
              <a:buFont typeface="Arial" panose="020B0604020202020204" pitchFamily="34" charset="0"/>
              <a:buChar char="•"/>
            </a:pPr>
            <a:r>
              <a:rPr lang="en-US" sz="2500">
                <a:latin typeface="Helvetica" pitchFamily="2" charset="0"/>
              </a:rPr>
              <a:t>9 Award Categories</a:t>
            </a:r>
          </a:p>
          <a:p>
            <a:pPr marL="285750" indent="-285750">
              <a:lnSpc>
                <a:spcPct val="150000"/>
              </a:lnSpc>
              <a:buClr>
                <a:srgbClr val="CFB87C"/>
              </a:buClr>
              <a:buFont typeface="Arial" panose="020B0604020202020204" pitchFamily="34" charset="0"/>
              <a:buChar char="•"/>
            </a:pPr>
            <a:r>
              <a:rPr lang="en-US" sz="2500">
                <a:latin typeface="Helvetica" pitchFamily="2" charset="0"/>
              </a:rPr>
              <a:t>126 Nominations</a:t>
            </a:r>
          </a:p>
          <a:p>
            <a:pPr marL="285750" indent="-285750">
              <a:lnSpc>
                <a:spcPct val="150000"/>
              </a:lnSpc>
              <a:buClr>
                <a:srgbClr val="CFB87C"/>
              </a:buClr>
              <a:buFont typeface="Arial" panose="020B0604020202020204" pitchFamily="34" charset="0"/>
              <a:buChar char="•"/>
            </a:pPr>
            <a:r>
              <a:rPr lang="en-US" sz="2500">
                <a:latin typeface="Helvetica" pitchFamily="2" charset="0"/>
              </a:rPr>
              <a:t>17 Award Recipients</a:t>
            </a:r>
          </a:p>
        </p:txBody>
      </p:sp>
      <p:pic>
        <p:nvPicPr>
          <p:cNvPr id="4" name="Picture 3" descr="A group of people posing for a photo&#10;&#10;Description automatically generated">
            <a:extLst>
              <a:ext uri="{FF2B5EF4-FFF2-40B4-BE49-F238E27FC236}">
                <a16:creationId xmlns:a16="http://schemas.microsoft.com/office/drawing/2014/main" id="{F59B1115-EE6B-45E4-B1CC-752195F05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974" y="1555772"/>
            <a:ext cx="7214723" cy="4141694"/>
          </a:xfrm>
          <a:prstGeom prst="rect">
            <a:avLst/>
          </a:prstGeom>
          <a:ln w="28575">
            <a:solidFill>
              <a:srgbClr val="CFB87C"/>
            </a:solidFill>
          </a:ln>
        </p:spPr>
      </p:pic>
      <p:pic>
        <p:nvPicPr>
          <p:cNvPr id="9" name="Graphic 8" descr="Schoolhouse outline">
            <a:extLst>
              <a:ext uri="{FF2B5EF4-FFF2-40B4-BE49-F238E27FC236}">
                <a16:creationId xmlns:a16="http://schemas.microsoft.com/office/drawing/2014/main" id="{D1DDCF09-B6E4-42C3-B97A-129D713611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6419" y="264702"/>
            <a:ext cx="839693" cy="839693"/>
          </a:xfrm>
          <a:prstGeom prst="rect">
            <a:avLst/>
          </a:prstGeom>
        </p:spPr>
      </p:pic>
    </p:spTree>
    <p:extLst>
      <p:ext uri="{BB962C8B-B14F-4D97-AF65-F5344CB8AC3E}">
        <p14:creationId xmlns:p14="http://schemas.microsoft.com/office/powerpoint/2010/main" val="2678332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11">
            <a:extLst>
              <a:ext uri="{FF2B5EF4-FFF2-40B4-BE49-F238E27FC236}">
                <a16:creationId xmlns:a16="http://schemas.microsoft.com/office/drawing/2014/main" id="{411334B7-524F-B240-811F-A96AB679EA11}"/>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2AE8048B-98AA-D340-9C9E-511EEF1AF69F}"/>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5" name="Text Placeholder 2">
            <a:extLst>
              <a:ext uri="{FF2B5EF4-FFF2-40B4-BE49-F238E27FC236}">
                <a16:creationId xmlns:a16="http://schemas.microsoft.com/office/drawing/2014/main" id="{3106CA4D-D3CA-C742-910F-AB16ED9936C1}"/>
              </a:ext>
            </a:extLst>
          </p:cNvPr>
          <p:cNvSpPr txBox="1">
            <a:spLocks/>
          </p:cNvSpPr>
          <p:nvPr/>
        </p:nvSpPr>
        <p:spPr>
          <a:xfrm>
            <a:off x="1348532" y="512258"/>
            <a:ext cx="12001488"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VIDEO</a:t>
            </a:r>
          </a:p>
        </p:txBody>
      </p:sp>
      <p:pic>
        <p:nvPicPr>
          <p:cNvPr id="5" name="Picture 4">
            <a:extLst>
              <a:ext uri="{FF2B5EF4-FFF2-40B4-BE49-F238E27FC236}">
                <a16:creationId xmlns:a16="http://schemas.microsoft.com/office/drawing/2014/main" id="{C5664E26-8453-4D0D-9EFF-92DA1DF3C0E0}"/>
              </a:ext>
            </a:extLst>
          </p:cNvPr>
          <p:cNvPicPr>
            <a:picLocks noChangeAspect="1"/>
          </p:cNvPicPr>
          <p:nvPr/>
        </p:nvPicPr>
        <p:blipFill>
          <a:blip r:embed="rId3"/>
          <a:stretch>
            <a:fillRect/>
          </a:stretch>
        </p:blipFill>
        <p:spPr>
          <a:xfrm>
            <a:off x="1930400" y="1347369"/>
            <a:ext cx="8611181" cy="4529905"/>
          </a:xfrm>
          <a:prstGeom prst="rect">
            <a:avLst/>
          </a:prstGeom>
        </p:spPr>
      </p:pic>
      <p:sp>
        <p:nvSpPr>
          <p:cNvPr id="2" name="TextBox 1">
            <a:extLst>
              <a:ext uri="{FF2B5EF4-FFF2-40B4-BE49-F238E27FC236}">
                <a16:creationId xmlns:a16="http://schemas.microsoft.com/office/drawing/2014/main" id="{14B36204-9871-46C1-9777-922C9086B28A}"/>
              </a:ext>
            </a:extLst>
          </p:cNvPr>
          <p:cNvSpPr txBox="1"/>
          <p:nvPr/>
        </p:nvSpPr>
        <p:spPr>
          <a:xfrm>
            <a:off x="5518359" y="4467827"/>
            <a:ext cx="1435261"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hlinkClick r:id="rId4"/>
              </a:rPr>
              <a:t>Click Here</a:t>
            </a:r>
            <a:endParaRPr lang="en-US" dirty="0">
              <a:latin typeface="Helvetica" panose="020B0604020202020204" pitchFamily="34" charset="0"/>
              <a:cs typeface="Helvetica" panose="020B0604020202020204" pitchFamily="34" charset="0"/>
            </a:endParaRPr>
          </a:p>
        </p:txBody>
      </p:sp>
      <p:pic>
        <p:nvPicPr>
          <p:cNvPr id="8" name="Graphic 7" descr="Schoolhouse outline">
            <a:extLst>
              <a:ext uri="{FF2B5EF4-FFF2-40B4-BE49-F238E27FC236}">
                <a16:creationId xmlns:a16="http://schemas.microsoft.com/office/drawing/2014/main" id="{244D7E29-849D-4096-8472-5EE3F53151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6419" y="264702"/>
            <a:ext cx="839693" cy="839693"/>
          </a:xfrm>
          <a:prstGeom prst="rect">
            <a:avLst/>
          </a:prstGeom>
        </p:spPr>
      </p:pic>
    </p:spTree>
    <p:extLst>
      <p:ext uri="{BB962C8B-B14F-4D97-AF65-F5344CB8AC3E}">
        <p14:creationId xmlns:p14="http://schemas.microsoft.com/office/powerpoint/2010/main" val="1135758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5BAE7527-ED59-D347-90B8-671A9D9F3416}"/>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FFFDE960-A57D-F34B-ABC5-694820B38CCD}"/>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0" name="Text Placeholder 2">
            <a:extLst>
              <a:ext uri="{FF2B5EF4-FFF2-40B4-BE49-F238E27FC236}">
                <a16:creationId xmlns:a16="http://schemas.microsoft.com/office/drawing/2014/main" id="{AE05C5CA-B477-2242-BE01-7C49B62B6F35}"/>
              </a:ext>
            </a:extLst>
          </p:cNvPr>
          <p:cNvSpPr txBox="1">
            <a:spLocks/>
          </p:cNvSpPr>
          <p:nvPr/>
        </p:nvSpPr>
        <p:spPr>
          <a:xfrm>
            <a:off x="1362503" y="491850"/>
            <a:ext cx="8877689"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latin typeface="Helvetica" pitchFamily="2" charset="0"/>
                <a:cs typeface="Calibri Light" panose="020F0302020204030204" pitchFamily="34" charset="0"/>
              </a:rPr>
              <a:t>NEW LEADERS ON CAMPUS</a:t>
            </a:r>
          </a:p>
        </p:txBody>
      </p:sp>
      <p:sp>
        <p:nvSpPr>
          <p:cNvPr id="12" name="Text Placeholder 1">
            <a:extLst>
              <a:ext uri="{FF2B5EF4-FFF2-40B4-BE49-F238E27FC236}">
                <a16:creationId xmlns:a16="http://schemas.microsoft.com/office/drawing/2014/main" id="{E3A8220A-7CB2-4597-81D6-2EC82895AC16}"/>
              </a:ext>
            </a:extLst>
          </p:cNvPr>
          <p:cNvSpPr>
            <a:spLocks noGrp="1"/>
          </p:cNvSpPr>
          <p:nvPr>
            <p:ph type="body" sz="quarter" idx="11"/>
          </p:nvPr>
        </p:nvSpPr>
        <p:spPr>
          <a:xfrm>
            <a:off x="1019424" y="1815492"/>
            <a:ext cx="6213116" cy="3375577"/>
          </a:xfrm>
        </p:spPr>
        <p:txBody>
          <a:bodyPr>
            <a:normAutofit/>
          </a:bodyPr>
          <a:lstStyle/>
          <a:p>
            <a:pPr>
              <a:lnSpc>
                <a:spcPct val="150000"/>
              </a:lnSpc>
            </a:pPr>
            <a:r>
              <a:rPr lang="en-US" sz="2400" dirty="0">
                <a:solidFill>
                  <a:schemeClr val="tx1"/>
                </a:solidFill>
              </a:rPr>
              <a:t>Chief Research Informatics Office</a:t>
            </a:r>
          </a:p>
          <a:p>
            <a:pPr>
              <a:lnSpc>
                <a:spcPct val="150000"/>
              </a:lnSpc>
            </a:pPr>
            <a:r>
              <a:rPr lang="en-US" sz="2400" dirty="0">
                <a:solidFill>
                  <a:schemeClr val="tx1"/>
                </a:solidFill>
              </a:rPr>
              <a:t>Center for Health Artificial Intelligence</a:t>
            </a:r>
          </a:p>
          <a:p>
            <a:pPr>
              <a:lnSpc>
                <a:spcPct val="150000"/>
              </a:lnSpc>
            </a:pPr>
            <a:r>
              <a:rPr lang="en-US" sz="2400" dirty="0">
                <a:solidFill>
                  <a:schemeClr val="tx1"/>
                </a:solidFill>
              </a:rPr>
              <a:t>Office of Information Technology</a:t>
            </a:r>
          </a:p>
          <a:p>
            <a:pPr>
              <a:lnSpc>
                <a:spcPct val="150000"/>
              </a:lnSpc>
            </a:pPr>
            <a:r>
              <a:rPr lang="en-US" sz="2400" dirty="0">
                <a:solidFill>
                  <a:schemeClr val="tx1"/>
                </a:solidFill>
              </a:rPr>
              <a:t>Health Data Compass</a:t>
            </a:r>
          </a:p>
          <a:p>
            <a:pPr>
              <a:lnSpc>
                <a:spcPct val="150000"/>
              </a:lnSpc>
            </a:pPr>
            <a:r>
              <a:rPr lang="en-US" sz="2400" dirty="0">
                <a:solidFill>
                  <a:schemeClr val="tx1"/>
                </a:solidFill>
              </a:rPr>
              <a:t>Healthcare Innovation Institute</a:t>
            </a:r>
          </a:p>
          <a:p>
            <a:pPr>
              <a:lnSpc>
                <a:spcPct val="150000"/>
              </a:lnSpc>
            </a:pPr>
            <a:endParaRPr lang="en-US" dirty="0">
              <a:solidFill>
                <a:schemeClr val="tx1"/>
              </a:solidFill>
            </a:endParaRPr>
          </a:p>
        </p:txBody>
      </p:sp>
      <p:pic>
        <p:nvPicPr>
          <p:cNvPr id="8" name="Graphic 7" descr="Schoolhouse outline">
            <a:extLst>
              <a:ext uri="{FF2B5EF4-FFF2-40B4-BE49-F238E27FC236}">
                <a16:creationId xmlns:a16="http://schemas.microsoft.com/office/drawing/2014/main" id="{2B924A3D-FDD9-4BE6-B489-F6632C95BF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419" y="264702"/>
            <a:ext cx="839693" cy="839693"/>
          </a:xfrm>
          <a:prstGeom prst="rect">
            <a:avLst/>
          </a:prstGeom>
        </p:spPr>
      </p:pic>
    </p:spTree>
    <p:extLst>
      <p:ext uri="{BB962C8B-B14F-4D97-AF65-F5344CB8AC3E}">
        <p14:creationId xmlns:p14="http://schemas.microsoft.com/office/powerpoint/2010/main" val="1073585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FC2C97F-98E4-9D40-8CE0-E8572DF5895E}"/>
              </a:ext>
            </a:extLst>
          </p:cNvPr>
          <p:cNvSpPr/>
          <p:nvPr/>
        </p:nvSpPr>
        <p:spPr>
          <a:xfrm>
            <a:off x="5207000" y="1210517"/>
            <a:ext cx="1727200" cy="1727200"/>
          </a:xfrm>
          <a:prstGeom prst="ellipse">
            <a:avLst/>
          </a:prstGeom>
          <a:solidFill>
            <a:srgbClr val="CFB87C"/>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1C0DCD1-E080-4CBD-9AE4-1F23AAF23696}"/>
              </a:ext>
            </a:extLst>
          </p:cNvPr>
          <p:cNvSpPr>
            <a:spLocks noGrp="1"/>
          </p:cNvSpPr>
          <p:nvPr>
            <p:ph type="title"/>
          </p:nvPr>
        </p:nvSpPr>
        <p:spPr>
          <a:xfrm>
            <a:off x="812800" y="2847689"/>
            <a:ext cx="10515600" cy="1948458"/>
          </a:xfrm>
        </p:spPr>
        <p:txBody>
          <a:bodyPr>
            <a:normAutofit/>
          </a:bodyPr>
          <a:lstStyle/>
          <a:p>
            <a:pPr algn="ctr"/>
            <a:r>
              <a:rPr lang="en-US" sz="5400" b="1">
                <a:latin typeface="Helvetica" pitchFamily="2" charset="0"/>
              </a:rPr>
              <a:t>SPECIAL PROJECTS </a:t>
            </a:r>
            <a:br>
              <a:rPr lang="en-US" sz="5400" b="1">
                <a:latin typeface="Helvetica" pitchFamily="2" charset="0"/>
              </a:rPr>
            </a:br>
            <a:r>
              <a:rPr lang="en-US" sz="5400" b="1">
                <a:latin typeface="Helvetica" pitchFamily="2" charset="0"/>
              </a:rPr>
              <a:t>AND FUTURE PLANS</a:t>
            </a:r>
          </a:p>
        </p:txBody>
      </p:sp>
      <p:pic>
        <p:nvPicPr>
          <p:cNvPr id="7" name="Graphic 6" descr="Future outline">
            <a:extLst>
              <a:ext uri="{FF2B5EF4-FFF2-40B4-BE49-F238E27FC236}">
                <a16:creationId xmlns:a16="http://schemas.microsoft.com/office/drawing/2014/main" id="{9482E76A-8CEC-D24F-AA13-AA7C8F6863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1185" y="1483104"/>
            <a:ext cx="1243330" cy="1243330"/>
          </a:xfrm>
          <a:prstGeom prst="rect">
            <a:avLst/>
          </a:prstGeom>
        </p:spPr>
      </p:pic>
    </p:spTree>
    <p:extLst>
      <p:ext uri="{BB962C8B-B14F-4D97-AF65-F5344CB8AC3E}">
        <p14:creationId xmlns:p14="http://schemas.microsoft.com/office/powerpoint/2010/main" val="316946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86B9F2-0AE5-4B37-A63A-C16682F30B9A}"/>
              </a:ext>
            </a:extLst>
          </p:cNvPr>
          <p:cNvSpPr/>
          <p:nvPr/>
        </p:nvSpPr>
        <p:spPr>
          <a:xfrm>
            <a:off x="470049" y="4656712"/>
            <a:ext cx="4292435" cy="563277"/>
          </a:xfrm>
          <a:prstGeom prst="rect">
            <a:avLst/>
          </a:prstGeom>
          <a:solidFill>
            <a:srgbClr val="CFB87C"/>
          </a:solid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B746C8-52DB-1944-BAE7-716F13158BFB}"/>
              </a:ext>
            </a:extLst>
          </p:cNvPr>
          <p:cNvSpPr/>
          <p:nvPr/>
        </p:nvSpPr>
        <p:spPr>
          <a:xfrm>
            <a:off x="7889940" y="2135612"/>
            <a:ext cx="3633235" cy="531456"/>
          </a:xfrm>
          <a:prstGeom prst="rect">
            <a:avLst/>
          </a:prstGeom>
          <a:solidFill>
            <a:srgbClr val="CFB87C"/>
          </a:solid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E66B859-6844-B24F-AA23-564D0C76DE98}"/>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a:xfrm>
            <a:off x="385026" y="2118072"/>
            <a:ext cx="4006718" cy="2205473"/>
          </a:xfrm>
        </p:spPr>
        <p:txBody>
          <a:bodyPr vert="horz" lIns="91440" tIns="45720" rIns="91440" bIns="45720" rtlCol="0" anchor="t">
            <a:normAutofit/>
          </a:bodyPr>
          <a:lstStyle/>
          <a:p>
            <a:r>
              <a:rPr lang="en-US" sz="2000" dirty="0">
                <a:solidFill>
                  <a:schemeClr val="tx1"/>
                </a:solidFill>
                <a:latin typeface="Helvetica"/>
                <a:cs typeface="Helvetica"/>
              </a:rPr>
              <a:t>Research Bulletin launched in May 2020</a:t>
            </a:r>
            <a:endParaRPr lang="en-US" sz="2000" b="1" dirty="0">
              <a:solidFill>
                <a:schemeClr val="tx1"/>
              </a:solidFill>
              <a:latin typeface="Helvetica"/>
              <a:cs typeface="Helvetica"/>
            </a:endParaRPr>
          </a:p>
          <a:p>
            <a:pPr marL="742950" lvl="1" indent="-285750">
              <a:buFont typeface="Arial" panose="020B0604020202020204" pitchFamily="34" charset="0"/>
              <a:buChar char="•"/>
            </a:pPr>
            <a:r>
              <a:rPr lang="en-US" sz="2000" b="1" dirty="0">
                <a:solidFill>
                  <a:schemeClr val="tx1"/>
                </a:solidFill>
                <a:latin typeface="Helvetica"/>
                <a:cs typeface="Helvetica"/>
              </a:rPr>
              <a:t>37+ </a:t>
            </a:r>
            <a:r>
              <a:rPr lang="en-US" sz="2000" dirty="0">
                <a:solidFill>
                  <a:schemeClr val="tx1"/>
                </a:solidFill>
                <a:latin typeface="Helvetica"/>
                <a:cs typeface="Helvetica"/>
              </a:rPr>
              <a:t>issues</a:t>
            </a:r>
          </a:p>
          <a:p>
            <a:pPr marL="742950" lvl="1" indent="-285750">
              <a:buFont typeface="Arial" panose="020B0604020202020204" pitchFamily="34" charset="0"/>
              <a:buChar char="•"/>
            </a:pPr>
            <a:r>
              <a:rPr lang="en-US" sz="2000" b="1" dirty="0">
                <a:solidFill>
                  <a:schemeClr val="tx1"/>
                </a:solidFill>
                <a:latin typeface="Helvetica"/>
                <a:cs typeface="Helvetica"/>
              </a:rPr>
              <a:t>13K+ </a:t>
            </a:r>
            <a:r>
              <a:rPr lang="en-US" sz="2000" dirty="0">
                <a:solidFill>
                  <a:schemeClr val="tx1"/>
                </a:solidFill>
                <a:latin typeface="Helvetica"/>
                <a:cs typeface="Helvetica"/>
              </a:rPr>
              <a:t>recipients per issue</a:t>
            </a:r>
          </a:p>
          <a:p>
            <a:r>
              <a:rPr lang="en-US" sz="2000" dirty="0">
                <a:solidFill>
                  <a:schemeClr val="tx1"/>
                </a:solidFill>
                <a:latin typeface="Helvetica"/>
                <a:cs typeface="Helvetica"/>
              </a:rPr>
              <a:t>Vice Chancellor Communiques</a:t>
            </a:r>
          </a:p>
          <a:p>
            <a:endParaRPr lang="en-US" sz="2000" dirty="0">
              <a:solidFill>
                <a:schemeClr val="tx1"/>
              </a:solidFill>
              <a:latin typeface="Helvetica" pitchFamily="2" charset="0"/>
            </a:endParaRPr>
          </a:p>
          <a:p>
            <a:endParaRPr lang="en-US" sz="2000" dirty="0">
              <a:solidFill>
                <a:schemeClr val="tx1"/>
              </a:solidFill>
              <a:latin typeface="Helvetica" pitchFamily="2" charset="0"/>
            </a:endParaRPr>
          </a:p>
        </p:txBody>
      </p:sp>
      <p:pic>
        <p:nvPicPr>
          <p:cNvPr id="8" name="Picture 7">
            <a:extLst>
              <a:ext uri="{FF2B5EF4-FFF2-40B4-BE49-F238E27FC236}">
                <a16:creationId xmlns:a16="http://schemas.microsoft.com/office/drawing/2014/main" id="{02C9ABF8-6A33-8B43-BFEA-768183CC3B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09381" y="752354"/>
            <a:ext cx="4112023" cy="5247940"/>
          </a:xfrm>
          <a:prstGeom prst="rect">
            <a:avLst/>
          </a:prstGeom>
        </p:spPr>
      </p:pic>
      <p:pic>
        <p:nvPicPr>
          <p:cNvPr id="17" name="Picture 16">
            <a:extLst>
              <a:ext uri="{FF2B5EF4-FFF2-40B4-BE49-F238E27FC236}">
                <a16:creationId xmlns:a16="http://schemas.microsoft.com/office/drawing/2014/main" id="{A78BCE83-7189-4E4A-98A5-4DC43BFE80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38591" y="2654235"/>
            <a:ext cx="5210500" cy="4001613"/>
          </a:xfrm>
          <a:prstGeom prst="rect">
            <a:avLst/>
          </a:prstGeom>
        </p:spPr>
      </p:pic>
      <p:sp>
        <p:nvSpPr>
          <p:cNvPr id="11" name="TextBox 10">
            <a:extLst>
              <a:ext uri="{FF2B5EF4-FFF2-40B4-BE49-F238E27FC236}">
                <a16:creationId xmlns:a16="http://schemas.microsoft.com/office/drawing/2014/main" id="{552B9DD7-33FB-46AA-B365-8B953FD91249}"/>
              </a:ext>
            </a:extLst>
          </p:cNvPr>
          <p:cNvSpPr txBox="1"/>
          <p:nvPr/>
        </p:nvSpPr>
        <p:spPr>
          <a:xfrm>
            <a:off x="7964737" y="2216956"/>
            <a:ext cx="3558438" cy="584775"/>
          </a:xfrm>
          <a:prstGeom prst="rect">
            <a:avLst/>
          </a:prstGeom>
          <a:noFill/>
        </p:spPr>
        <p:txBody>
          <a:bodyPr wrap="square">
            <a:spAutoFit/>
          </a:bodyPr>
          <a:lstStyle/>
          <a:p>
            <a:pPr algn="ctr"/>
            <a:r>
              <a:rPr lang="en-US" sz="1600" b="1"/>
              <a:t>www.research.cuanschutz.edu</a:t>
            </a:r>
          </a:p>
          <a:p>
            <a:pPr algn="ctr"/>
            <a:r>
              <a:rPr lang="en-US" sz="1600"/>
              <a:t> </a:t>
            </a:r>
          </a:p>
        </p:txBody>
      </p:sp>
      <p:pic>
        <p:nvPicPr>
          <p:cNvPr id="19" name="Graphic 18" descr="Future outline">
            <a:extLst>
              <a:ext uri="{FF2B5EF4-FFF2-40B4-BE49-F238E27FC236}">
                <a16:creationId xmlns:a16="http://schemas.microsoft.com/office/drawing/2014/main" id="{FCCF205C-8483-E142-B718-AA0748ECAFA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612" y="417579"/>
            <a:ext cx="642706" cy="642706"/>
          </a:xfrm>
          <a:prstGeom prst="rect">
            <a:avLst/>
          </a:prstGeom>
        </p:spPr>
      </p:pic>
      <p:sp>
        <p:nvSpPr>
          <p:cNvPr id="4" name="TextBox 3">
            <a:extLst>
              <a:ext uri="{FF2B5EF4-FFF2-40B4-BE49-F238E27FC236}">
                <a16:creationId xmlns:a16="http://schemas.microsoft.com/office/drawing/2014/main" id="{1A1FF0C8-708E-4DC0-9C56-0D8C6486B440}"/>
              </a:ext>
            </a:extLst>
          </p:cNvPr>
          <p:cNvSpPr txBox="1"/>
          <p:nvPr/>
        </p:nvSpPr>
        <p:spPr>
          <a:xfrm>
            <a:off x="544395" y="4771394"/>
            <a:ext cx="4120917" cy="615553"/>
          </a:xfrm>
          <a:prstGeom prst="rect">
            <a:avLst/>
          </a:prstGeom>
          <a:noFill/>
        </p:spPr>
        <p:txBody>
          <a:bodyPr wrap="square" rtlCol="0">
            <a:spAutoFit/>
          </a:bodyPr>
          <a:lstStyle/>
          <a:p>
            <a:r>
              <a:rPr lang="en-US" sz="1600" b="1" err="1">
                <a:solidFill>
                  <a:srgbClr val="000000"/>
                </a:solidFill>
                <a:effectLst/>
                <a:latin typeface="Arial" panose="020B0604020202020204" pitchFamily="34" charset="0"/>
                <a:ea typeface="Times New Roman" panose="02020603050405020304" pitchFamily="18" charset="0"/>
              </a:rPr>
              <a:t>ResearchAdminComm@cuanschutz.edu</a:t>
            </a:r>
            <a:r>
              <a:rPr lang="en-US" sz="1600" b="1">
                <a:solidFill>
                  <a:srgbClr val="403F42"/>
                </a:solidFill>
                <a:effectLst/>
                <a:latin typeface="Arial" panose="020B0604020202020204" pitchFamily="34" charset="0"/>
                <a:ea typeface="Times New Roman" panose="02020603050405020304" pitchFamily="18" charset="0"/>
              </a:rPr>
              <a:t> </a:t>
            </a:r>
            <a:endParaRPr lang="en-US" sz="1600" b="1"/>
          </a:p>
          <a:p>
            <a:endParaRPr lang="en-US"/>
          </a:p>
        </p:txBody>
      </p:sp>
      <p:pic>
        <p:nvPicPr>
          <p:cNvPr id="15" name="Picture 14">
            <a:extLst>
              <a:ext uri="{FF2B5EF4-FFF2-40B4-BE49-F238E27FC236}">
                <a16:creationId xmlns:a16="http://schemas.microsoft.com/office/drawing/2014/main" id="{62802469-FC59-4F5A-B015-0855EA204157}"/>
              </a:ext>
            </a:extLst>
          </p:cNvPr>
          <p:cNvPicPr>
            <a:picLocks noChangeAspect="1"/>
          </p:cNvPicPr>
          <p:nvPr/>
        </p:nvPicPr>
        <p:blipFill>
          <a:blip r:embed="rId7"/>
          <a:stretch>
            <a:fillRect/>
          </a:stretch>
        </p:blipFill>
        <p:spPr>
          <a:xfrm>
            <a:off x="7922056" y="3109721"/>
            <a:ext cx="3223961" cy="1974334"/>
          </a:xfrm>
          <a:prstGeom prst="rect">
            <a:avLst/>
          </a:prstGeom>
        </p:spPr>
      </p:pic>
      <p:sp>
        <p:nvSpPr>
          <p:cNvPr id="21" name="Parallelogram 20">
            <a:extLst>
              <a:ext uri="{FF2B5EF4-FFF2-40B4-BE49-F238E27FC236}">
                <a16:creationId xmlns:a16="http://schemas.microsoft.com/office/drawing/2014/main" id="{F7CD44C2-2615-814F-BD63-3AEE74B65745}"/>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22" name="Text Placeholder 2">
            <a:extLst>
              <a:ext uri="{FF2B5EF4-FFF2-40B4-BE49-F238E27FC236}">
                <a16:creationId xmlns:a16="http://schemas.microsoft.com/office/drawing/2014/main" id="{C8460C11-CC7B-1341-9DCE-45E56F564E09}"/>
              </a:ext>
            </a:extLst>
          </p:cNvPr>
          <p:cNvSpPr txBox="1">
            <a:spLocks/>
          </p:cNvSpPr>
          <p:nvPr/>
        </p:nvSpPr>
        <p:spPr>
          <a:xfrm>
            <a:off x="1362503" y="491850"/>
            <a:ext cx="8877689"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RESEARCH COMMUNICATIONS</a:t>
            </a:r>
          </a:p>
        </p:txBody>
      </p:sp>
    </p:spTree>
    <p:extLst>
      <p:ext uri="{BB962C8B-B14F-4D97-AF65-F5344CB8AC3E}">
        <p14:creationId xmlns:p14="http://schemas.microsoft.com/office/powerpoint/2010/main" val="3015674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86B9F2-0AE5-4B37-A63A-C16682F30B9A}"/>
              </a:ext>
            </a:extLst>
          </p:cNvPr>
          <p:cNvSpPr/>
          <p:nvPr/>
        </p:nvSpPr>
        <p:spPr>
          <a:xfrm>
            <a:off x="5905119" y="4004120"/>
            <a:ext cx="4204704" cy="504227"/>
          </a:xfrm>
          <a:prstGeom prst="rect">
            <a:avLst/>
          </a:prstGeom>
          <a:solidFill>
            <a:srgbClr val="CFB87C"/>
          </a:solid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1FF0C8-708E-4DC0-9C56-0D8C6486B440}"/>
              </a:ext>
            </a:extLst>
          </p:cNvPr>
          <p:cNvSpPr txBox="1"/>
          <p:nvPr/>
        </p:nvSpPr>
        <p:spPr>
          <a:xfrm>
            <a:off x="5992701" y="4085144"/>
            <a:ext cx="4686322" cy="615553"/>
          </a:xfrm>
          <a:prstGeom prst="rect">
            <a:avLst/>
          </a:prstGeom>
          <a:noFill/>
        </p:spPr>
        <p:txBody>
          <a:bodyPr wrap="square" rtlCol="0">
            <a:spAutoFit/>
          </a:bodyPr>
          <a:lstStyle/>
          <a:p>
            <a:r>
              <a:rPr lang="en-US" sz="1600" b="1">
                <a:solidFill>
                  <a:srgbClr val="000000"/>
                </a:solidFill>
                <a:effectLst/>
                <a:latin typeface="Arial" panose="020B0604020202020204" pitchFamily="34" charset="0"/>
                <a:ea typeface="Times New Roman" panose="02020603050405020304" pitchFamily="18" charset="0"/>
              </a:rPr>
              <a:t>ResearchStudies@cuanschutz</a:t>
            </a:r>
            <a:r>
              <a:rPr lang="en-US" sz="1600" b="1">
                <a:solidFill>
                  <a:srgbClr val="000000"/>
                </a:solidFill>
                <a:latin typeface="Arial" panose="020B0604020202020204" pitchFamily="34" charset="0"/>
                <a:ea typeface="Times New Roman" panose="02020603050405020304" pitchFamily="18" charset="0"/>
              </a:rPr>
              <a:t>.</a:t>
            </a:r>
            <a:r>
              <a:rPr lang="en-US" sz="1600" b="1">
                <a:solidFill>
                  <a:srgbClr val="000000"/>
                </a:solidFill>
                <a:effectLst/>
                <a:latin typeface="Arial" panose="020B0604020202020204" pitchFamily="34" charset="0"/>
                <a:ea typeface="Times New Roman" panose="02020603050405020304" pitchFamily="18" charset="0"/>
              </a:rPr>
              <a:t>edu</a:t>
            </a:r>
            <a:r>
              <a:rPr lang="en-US" sz="1600" b="1">
                <a:solidFill>
                  <a:srgbClr val="403F42"/>
                </a:solidFill>
                <a:effectLst/>
                <a:latin typeface="Arial" panose="020B0604020202020204" pitchFamily="34" charset="0"/>
                <a:ea typeface="Times New Roman" panose="02020603050405020304" pitchFamily="18" charset="0"/>
              </a:rPr>
              <a:t> </a:t>
            </a:r>
            <a:endParaRPr lang="en-US" sz="1600" b="1"/>
          </a:p>
          <a:p>
            <a:endParaRPr lang="en-US" b="1"/>
          </a:p>
        </p:txBody>
      </p:sp>
      <p:grpSp>
        <p:nvGrpSpPr>
          <p:cNvPr id="5" name="Group 4">
            <a:extLst>
              <a:ext uri="{FF2B5EF4-FFF2-40B4-BE49-F238E27FC236}">
                <a16:creationId xmlns:a16="http://schemas.microsoft.com/office/drawing/2014/main" id="{D33933A6-83D4-4FC6-98C5-C7910A5CABDC}"/>
              </a:ext>
            </a:extLst>
          </p:cNvPr>
          <p:cNvGrpSpPr/>
          <p:nvPr/>
        </p:nvGrpSpPr>
        <p:grpSpPr>
          <a:xfrm>
            <a:off x="8932487" y="1188838"/>
            <a:ext cx="3267919" cy="4857281"/>
            <a:chOff x="3810493" y="1216203"/>
            <a:chExt cx="4285788" cy="5469707"/>
          </a:xfrm>
        </p:grpSpPr>
        <p:pic>
          <p:nvPicPr>
            <p:cNvPr id="8" name="Picture 7">
              <a:extLst>
                <a:ext uri="{FF2B5EF4-FFF2-40B4-BE49-F238E27FC236}">
                  <a16:creationId xmlns:a16="http://schemas.microsoft.com/office/drawing/2014/main" id="{02C9ABF8-6A33-8B43-BFEA-768183CC3B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10493" y="1216203"/>
              <a:ext cx="4285788" cy="5469707"/>
            </a:xfrm>
            <a:prstGeom prst="rect">
              <a:avLst/>
            </a:prstGeom>
          </p:spPr>
        </p:pic>
        <p:pic>
          <p:nvPicPr>
            <p:cNvPr id="13" name="Picture 12">
              <a:extLst>
                <a:ext uri="{FF2B5EF4-FFF2-40B4-BE49-F238E27FC236}">
                  <a16:creationId xmlns:a16="http://schemas.microsoft.com/office/drawing/2014/main" id="{E3034A20-8B83-446B-A868-472D199F2FE6}"/>
                </a:ext>
              </a:extLst>
            </p:cNvPr>
            <p:cNvPicPr>
              <a:picLocks noChangeAspect="1"/>
            </p:cNvPicPr>
            <p:nvPr/>
          </p:nvPicPr>
          <p:blipFill>
            <a:blip r:embed="rId4"/>
            <a:stretch>
              <a:fillRect/>
            </a:stretch>
          </p:blipFill>
          <p:spPr>
            <a:xfrm>
              <a:off x="4794559" y="2330414"/>
              <a:ext cx="2443489" cy="3241286"/>
            </a:xfrm>
            <a:prstGeom prst="rect">
              <a:avLst/>
            </a:prstGeom>
          </p:spPr>
        </p:pic>
      </p:grpSp>
      <p:grpSp>
        <p:nvGrpSpPr>
          <p:cNvPr id="7" name="Group 6">
            <a:extLst>
              <a:ext uri="{FF2B5EF4-FFF2-40B4-BE49-F238E27FC236}">
                <a16:creationId xmlns:a16="http://schemas.microsoft.com/office/drawing/2014/main" id="{8FB09466-1023-B240-8E31-DE01277778C7}"/>
              </a:ext>
            </a:extLst>
          </p:cNvPr>
          <p:cNvGrpSpPr/>
          <p:nvPr/>
        </p:nvGrpSpPr>
        <p:grpSpPr>
          <a:xfrm>
            <a:off x="480008" y="2843708"/>
            <a:ext cx="4437779" cy="3408171"/>
            <a:chOff x="-76064" y="2784878"/>
            <a:chExt cx="4437779" cy="3408171"/>
          </a:xfrm>
        </p:grpSpPr>
        <p:pic>
          <p:nvPicPr>
            <p:cNvPr id="29" name="Picture 28">
              <a:extLst>
                <a:ext uri="{FF2B5EF4-FFF2-40B4-BE49-F238E27FC236}">
                  <a16:creationId xmlns:a16="http://schemas.microsoft.com/office/drawing/2014/main" id="{04A803CC-8CDF-E94C-B3F0-5FBC76F936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064" y="2784878"/>
              <a:ext cx="4437779" cy="3408171"/>
            </a:xfrm>
            <a:prstGeom prst="rect">
              <a:avLst/>
            </a:prstGeom>
          </p:spPr>
        </p:pic>
        <p:pic>
          <p:nvPicPr>
            <p:cNvPr id="23" name="Picture 22">
              <a:extLst>
                <a:ext uri="{FF2B5EF4-FFF2-40B4-BE49-F238E27FC236}">
                  <a16:creationId xmlns:a16="http://schemas.microsoft.com/office/drawing/2014/main" id="{7AA46980-3BF0-4D27-B811-8B58FA9963BD}"/>
                </a:ext>
              </a:extLst>
            </p:cNvPr>
            <p:cNvPicPr>
              <a:picLocks noChangeAspect="1"/>
            </p:cNvPicPr>
            <p:nvPr/>
          </p:nvPicPr>
          <p:blipFill rotWithShape="1">
            <a:blip r:embed="rId6"/>
            <a:srcRect b="6645"/>
            <a:stretch/>
          </p:blipFill>
          <p:spPr>
            <a:xfrm>
              <a:off x="764769" y="3088631"/>
              <a:ext cx="2714701" cy="1703062"/>
            </a:xfrm>
            <a:prstGeom prst="rect">
              <a:avLst/>
            </a:prstGeom>
          </p:spPr>
        </p:pic>
      </p:grpSp>
      <p:sp>
        <p:nvSpPr>
          <p:cNvPr id="25" name="TextBox 24">
            <a:extLst>
              <a:ext uri="{FF2B5EF4-FFF2-40B4-BE49-F238E27FC236}">
                <a16:creationId xmlns:a16="http://schemas.microsoft.com/office/drawing/2014/main" id="{1F191103-3D8A-4164-8CFD-3458DAAFDCD6}"/>
              </a:ext>
            </a:extLst>
          </p:cNvPr>
          <p:cNvSpPr txBox="1"/>
          <p:nvPr/>
        </p:nvSpPr>
        <p:spPr>
          <a:xfrm>
            <a:off x="592214" y="1688653"/>
            <a:ext cx="6093066" cy="1292662"/>
          </a:xfrm>
          <a:prstGeom prst="rect">
            <a:avLst/>
          </a:prstGeom>
          <a:noFill/>
        </p:spPr>
        <p:txBody>
          <a:bodyPr wrap="square" rtlCol="0">
            <a:spAutoFit/>
          </a:bodyPr>
          <a:lstStyle/>
          <a:p>
            <a:pPr marL="0" indent="0">
              <a:buNone/>
            </a:pPr>
            <a:r>
              <a:rPr lang="en-US" sz="2000" b="1" err="1"/>
              <a:t>ResearchStudies.cuanschutz.edu</a:t>
            </a:r>
            <a:r>
              <a:rPr lang="en-US" sz="2000" b="1"/>
              <a:t> </a:t>
            </a:r>
            <a:r>
              <a:rPr lang="en-US" sz="2000"/>
              <a:t>launched 2020</a:t>
            </a:r>
          </a:p>
          <a:p>
            <a:pPr marL="342900" indent="-342900">
              <a:spcBef>
                <a:spcPts val="0"/>
              </a:spcBef>
              <a:buClr>
                <a:srgbClr val="CFB87C"/>
              </a:buClr>
              <a:buFont typeface="Arial" panose="020B0604020202020204" pitchFamily="34" charset="0"/>
              <a:buChar char="•"/>
            </a:pPr>
            <a:r>
              <a:rPr lang="en-US" sz="2000"/>
              <a:t>Quarterly lunch &amp; learns</a:t>
            </a:r>
          </a:p>
          <a:p>
            <a:pPr marL="342900" indent="-342900">
              <a:spcBef>
                <a:spcPts val="0"/>
              </a:spcBef>
              <a:buClr>
                <a:srgbClr val="CFB87C"/>
              </a:buClr>
              <a:buFont typeface="Arial" panose="020B0604020202020204" pitchFamily="34" charset="0"/>
              <a:buChar char="•"/>
            </a:pPr>
            <a:r>
              <a:rPr lang="en-US" sz="2000"/>
              <a:t>Weekly office hours</a:t>
            </a:r>
          </a:p>
          <a:p>
            <a:endParaRPr lang="en-US"/>
          </a:p>
        </p:txBody>
      </p:sp>
      <p:sp>
        <p:nvSpPr>
          <p:cNvPr id="20" name="TextBox 19">
            <a:extLst>
              <a:ext uri="{FF2B5EF4-FFF2-40B4-BE49-F238E27FC236}">
                <a16:creationId xmlns:a16="http://schemas.microsoft.com/office/drawing/2014/main" id="{C4732D33-F4C1-4557-9441-A111A2692676}"/>
              </a:ext>
            </a:extLst>
          </p:cNvPr>
          <p:cNvSpPr txBox="1"/>
          <p:nvPr/>
        </p:nvSpPr>
        <p:spPr>
          <a:xfrm>
            <a:off x="5931134" y="2841667"/>
            <a:ext cx="3727305" cy="1323439"/>
          </a:xfrm>
          <a:prstGeom prst="rect">
            <a:avLst/>
          </a:prstGeom>
          <a:noFill/>
        </p:spPr>
        <p:txBody>
          <a:bodyPr wrap="square" rtlCol="0">
            <a:spAutoFit/>
          </a:bodyPr>
          <a:lstStyle/>
          <a:p>
            <a:pPr>
              <a:buClr>
                <a:srgbClr val="CFB87C"/>
              </a:buClr>
            </a:pPr>
            <a:r>
              <a:rPr lang="en-US" sz="2000"/>
              <a:t>Research Studies newsletter launched September 2021</a:t>
            </a:r>
          </a:p>
          <a:p>
            <a:pPr marL="285750" indent="-285750">
              <a:buClr>
                <a:srgbClr val="CFB87C"/>
              </a:buClr>
              <a:buFont typeface="Arial" panose="020B0604020202020204" pitchFamily="34" charset="0"/>
              <a:buChar char="•"/>
            </a:pPr>
            <a:r>
              <a:rPr lang="en-US" sz="2000" i="1"/>
              <a:t>Reduces list serve activity</a:t>
            </a:r>
          </a:p>
          <a:p>
            <a:endParaRPr lang="en-US" sz="2000"/>
          </a:p>
        </p:txBody>
      </p:sp>
      <p:sp>
        <p:nvSpPr>
          <p:cNvPr id="24" name="Parallelogram 23">
            <a:extLst>
              <a:ext uri="{FF2B5EF4-FFF2-40B4-BE49-F238E27FC236}">
                <a16:creationId xmlns:a16="http://schemas.microsoft.com/office/drawing/2014/main" id="{AF0C7E3E-FB56-2246-93B9-1F95E22908C0}"/>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Future outline">
            <a:extLst>
              <a:ext uri="{FF2B5EF4-FFF2-40B4-BE49-F238E27FC236}">
                <a16:creationId xmlns:a16="http://schemas.microsoft.com/office/drawing/2014/main" id="{F536E196-0CFB-A54E-985B-58534A854FB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0612" y="417579"/>
            <a:ext cx="642706" cy="642706"/>
          </a:xfrm>
          <a:prstGeom prst="rect">
            <a:avLst/>
          </a:prstGeom>
        </p:spPr>
      </p:pic>
      <p:sp>
        <p:nvSpPr>
          <p:cNvPr id="27" name="Parallelogram 26">
            <a:extLst>
              <a:ext uri="{FF2B5EF4-FFF2-40B4-BE49-F238E27FC236}">
                <a16:creationId xmlns:a16="http://schemas.microsoft.com/office/drawing/2014/main" id="{F8524486-EC1E-BC44-B353-6D8513524556}"/>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28" name="Text Placeholder 2">
            <a:extLst>
              <a:ext uri="{FF2B5EF4-FFF2-40B4-BE49-F238E27FC236}">
                <a16:creationId xmlns:a16="http://schemas.microsoft.com/office/drawing/2014/main" id="{559B5D79-410D-124D-8EF2-8A5BCA1409C7}"/>
              </a:ext>
            </a:extLst>
          </p:cNvPr>
          <p:cNvSpPr txBox="1">
            <a:spLocks/>
          </p:cNvSpPr>
          <p:nvPr/>
        </p:nvSpPr>
        <p:spPr>
          <a:xfrm>
            <a:off x="1362503" y="491850"/>
            <a:ext cx="8877689"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RESEARCH STUDIES</a:t>
            </a:r>
          </a:p>
        </p:txBody>
      </p:sp>
    </p:spTree>
    <p:extLst>
      <p:ext uri="{BB962C8B-B14F-4D97-AF65-F5344CB8AC3E}">
        <p14:creationId xmlns:p14="http://schemas.microsoft.com/office/powerpoint/2010/main" val="1728685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2C50909-2C59-4A87-BD20-DF0CBE40C3CF}"/>
              </a:ext>
            </a:extLst>
          </p:cNvPr>
          <p:cNvSpPr/>
          <p:nvPr/>
        </p:nvSpPr>
        <p:spPr>
          <a:xfrm>
            <a:off x="255337" y="4817626"/>
            <a:ext cx="5158229" cy="487633"/>
          </a:xfrm>
          <a:prstGeom prst="rect">
            <a:avLst/>
          </a:prstGeom>
          <a:solidFill>
            <a:srgbClr val="CFB87C"/>
          </a:solid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D8F10AB-EB73-2443-A2CC-4C5B4A8AEFC7}"/>
              </a:ext>
            </a:extLst>
          </p:cNvPr>
          <p:cNvGrpSpPr/>
          <p:nvPr/>
        </p:nvGrpSpPr>
        <p:grpSpPr>
          <a:xfrm>
            <a:off x="256090" y="1560383"/>
            <a:ext cx="5210500" cy="4001613"/>
            <a:chOff x="232940" y="1514083"/>
            <a:chExt cx="5210500" cy="4001613"/>
          </a:xfrm>
        </p:grpSpPr>
        <p:pic>
          <p:nvPicPr>
            <p:cNvPr id="18" name="Picture 17">
              <a:extLst>
                <a:ext uri="{FF2B5EF4-FFF2-40B4-BE49-F238E27FC236}">
                  <a16:creationId xmlns:a16="http://schemas.microsoft.com/office/drawing/2014/main" id="{E2DC714F-3B80-413F-A6A4-3D7D5A804C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940" y="1514083"/>
              <a:ext cx="5210500" cy="4001613"/>
            </a:xfrm>
            <a:prstGeom prst="rect">
              <a:avLst/>
            </a:prstGeom>
          </p:spPr>
        </p:pic>
        <p:pic>
          <p:nvPicPr>
            <p:cNvPr id="20" name="Picture 19">
              <a:extLst>
                <a:ext uri="{FF2B5EF4-FFF2-40B4-BE49-F238E27FC236}">
                  <a16:creationId xmlns:a16="http://schemas.microsoft.com/office/drawing/2014/main" id="{8C40178C-2E9A-4F14-93B4-1A7151F799A3}"/>
                </a:ext>
              </a:extLst>
            </p:cNvPr>
            <p:cNvPicPr>
              <a:picLocks noChangeAspect="1"/>
            </p:cNvPicPr>
            <p:nvPr/>
          </p:nvPicPr>
          <p:blipFill>
            <a:blip r:embed="rId4"/>
            <a:stretch>
              <a:fillRect/>
            </a:stretch>
          </p:blipFill>
          <p:spPr>
            <a:xfrm>
              <a:off x="1203953" y="1878061"/>
              <a:ext cx="3234588" cy="2027009"/>
            </a:xfrm>
            <a:prstGeom prst="rect">
              <a:avLst/>
            </a:prstGeom>
          </p:spPr>
        </p:pic>
      </p:grpSp>
      <p:pic>
        <p:nvPicPr>
          <p:cNvPr id="6" name="Picture 5">
            <a:extLst>
              <a:ext uri="{FF2B5EF4-FFF2-40B4-BE49-F238E27FC236}">
                <a16:creationId xmlns:a16="http://schemas.microsoft.com/office/drawing/2014/main" id="{E916ED4D-FADF-4A45-8FCF-3A2A3FA26331}"/>
              </a:ext>
            </a:extLst>
          </p:cNvPr>
          <p:cNvPicPr>
            <a:picLocks noChangeAspect="1"/>
          </p:cNvPicPr>
          <p:nvPr/>
        </p:nvPicPr>
        <p:blipFill>
          <a:blip r:embed="rId5"/>
          <a:stretch>
            <a:fillRect/>
          </a:stretch>
        </p:blipFill>
        <p:spPr>
          <a:xfrm>
            <a:off x="5682147" y="1494564"/>
            <a:ext cx="6256030" cy="4207830"/>
          </a:xfrm>
          <a:prstGeom prst="rect">
            <a:avLst/>
          </a:prstGeom>
        </p:spPr>
      </p:pic>
      <p:sp>
        <p:nvSpPr>
          <p:cNvPr id="17" name="Content Placeholder 16">
            <a:extLst>
              <a:ext uri="{FF2B5EF4-FFF2-40B4-BE49-F238E27FC236}">
                <a16:creationId xmlns:a16="http://schemas.microsoft.com/office/drawing/2014/main" id="{00CAF151-13D0-47F4-ACFA-37B252982ABE}"/>
              </a:ext>
            </a:extLst>
          </p:cNvPr>
          <p:cNvSpPr>
            <a:spLocks noGrp="1"/>
          </p:cNvSpPr>
          <p:nvPr>
            <p:ph idx="1"/>
          </p:nvPr>
        </p:nvSpPr>
        <p:spPr/>
        <p:txBody>
          <a:bodyPr/>
          <a:lstStyle/>
          <a:p>
            <a:endParaRPr lang="en-US"/>
          </a:p>
          <a:p>
            <a:endParaRPr lang="en-US"/>
          </a:p>
        </p:txBody>
      </p:sp>
      <p:sp>
        <p:nvSpPr>
          <p:cNvPr id="21" name="TextBox 20">
            <a:extLst>
              <a:ext uri="{FF2B5EF4-FFF2-40B4-BE49-F238E27FC236}">
                <a16:creationId xmlns:a16="http://schemas.microsoft.com/office/drawing/2014/main" id="{296BAF9C-438E-4080-93DE-773B965CAC98}"/>
              </a:ext>
            </a:extLst>
          </p:cNvPr>
          <p:cNvSpPr txBox="1"/>
          <p:nvPr/>
        </p:nvSpPr>
        <p:spPr>
          <a:xfrm>
            <a:off x="330757" y="4875501"/>
            <a:ext cx="5158229" cy="646331"/>
          </a:xfrm>
          <a:prstGeom prst="rect">
            <a:avLst/>
          </a:prstGeom>
          <a:noFill/>
        </p:spPr>
        <p:txBody>
          <a:bodyPr wrap="square" rtlCol="0">
            <a:spAutoFit/>
          </a:bodyPr>
          <a:lstStyle/>
          <a:p>
            <a:r>
              <a:rPr lang="en-US" b="1"/>
              <a:t>Limited Submissions Funding Opportunities</a:t>
            </a:r>
            <a:endParaRPr lang="en-US" sz="2800" b="1"/>
          </a:p>
          <a:p>
            <a:endParaRPr lang="en-US"/>
          </a:p>
        </p:txBody>
      </p:sp>
      <p:sp>
        <p:nvSpPr>
          <p:cNvPr id="23" name="Parallelogram 22">
            <a:extLst>
              <a:ext uri="{FF2B5EF4-FFF2-40B4-BE49-F238E27FC236}">
                <a16:creationId xmlns:a16="http://schemas.microsoft.com/office/drawing/2014/main" id="{50DCFC7E-C175-2545-840F-73E637501A66}"/>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60CB613B-3235-AB48-BAF8-050852A5CEC5}"/>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26" name="Text Placeholder 2">
            <a:extLst>
              <a:ext uri="{FF2B5EF4-FFF2-40B4-BE49-F238E27FC236}">
                <a16:creationId xmlns:a16="http://schemas.microsoft.com/office/drawing/2014/main" id="{02B904A8-7FB3-E54A-94E4-8710A4697F32}"/>
              </a:ext>
            </a:extLst>
          </p:cNvPr>
          <p:cNvSpPr txBox="1">
            <a:spLocks/>
          </p:cNvSpPr>
          <p:nvPr/>
        </p:nvSpPr>
        <p:spPr>
          <a:xfrm>
            <a:off x="1362503" y="491850"/>
            <a:ext cx="8877689"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LIMITED INSTITUTIONAL GRANTS</a:t>
            </a:r>
          </a:p>
        </p:txBody>
      </p:sp>
      <p:pic>
        <p:nvPicPr>
          <p:cNvPr id="15" name="Graphic 14" descr="Future outline">
            <a:extLst>
              <a:ext uri="{FF2B5EF4-FFF2-40B4-BE49-F238E27FC236}">
                <a16:creationId xmlns:a16="http://schemas.microsoft.com/office/drawing/2014/main" id="{DFE2E1FD-591A-4B12-9656-508BA0F8C6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0612" y="417579"/>
            <a:ext cx="642706" cy="642706"/>
          </a:xfrm>
          <a:prstGeom prst="rect">
            <a:avLst/>
          </a:prstGeom>
        </p:spPr>
      </p:pic>
    </p:spTree>
    <p:extLst>
      <p:ext uri="{BB962C8B-B14F-4D97-AF65-F5344CB8AC3E}">
        <p14:creationId xmlns:p14="http://schemas.microsoft.com/office/powerpoint/2010/main" val="2714998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D1B7948-6537-4464-8545-1D811CA6D7BD}"/>
              </a:ext>
            </a:extLst>
          </p:cNvPr>
          <p:cNvSpPr txBox="1">
            <a:spLocks/>
          </p:cNvSpPr>
          <p:nvPr/>
        </p:nvSpPr>
        <p:spPr>
          <a:xfrm>
            <a:off x="477595" y="1783669"/>
            <a:ext cx="5950272" cy="36223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latin typeface="Arial" panose="020B0604020202020204" pitchFamily="34" charset="0"/>
                <a:cs typeface="Arial" panose="020B0604020202020204" pitchFamily="34" charset="0"/>
              </a:rPr>
              <a:t>PROGRAM ADMINISTRATION</a:t>
            </a:r>
          </a:p>
        </p:txBody>
      </p:sp>
      <p:sp>
        <p:nvSpPr>
          <p:cNvPr id="11" name="Rectangle 10">
            <a:extLst>
              <a:ext uri="{FF2B5EF4-FFF2-40B4-BE49-F238E27FC236}">
                <a16:creationId xmlns:a16="http://schemas.microsoft.com/office/drawing/2014/main" id="{E7E55D11-BED6-47BC-8535-356D36ED2532}"/>
              </a:ext>
            </a:extLst>
          </p:cNvPr>
          <p:cNvSpPr/>
          <p:nvPr/>
        </p:nvSpPr>
        <p:spPr>
          <a:xfrm>
            <a:off x="34728" y="2332712"/>
            <a:ext cx="8241169" cy="1415772"/>
          </a:xfrm>
          <a:prstGeom prst="rect">
            <a:avLst/>
          </a:prstGeom>
        </p:spPr>
        <p:txBody>
          <a:bodyPr wrap="square" lIns="91440" tIns="45720" rIns="91440" bIns="45720" anchor="t">
            <a:spAutoFit/>
          </a:bodyPr>
          <a:lstStyle/>
          <a:p>
            <a:pPr lvl="1">
              <a:spcAft>
                <a:spcPts val="600"/>
              </a:spcAft>
            </a:pPr>
            <a:r>
              <a:rPr lang="en-US" sz="2200" b="1" dirty="0">
                <a:latin typeface="Arial"/>
                <a:cs typeface="Arial"/>
              </a:rPr>
              <a:t>Commitment of Funds</a:t>
            </a:r>
          </a:p>
          <a:p>
            <a:pPr marL="1435100" lvl="3" indent="-285750">
              <a:buClr>
                <a:srgbClr val="CFB87C"/>
              </a:buClr>
              <a:buFont typeface="Arial" panose="020B0604020202020204" pitchFamily="34" charset="0"/>
              <a:buChar char="•"/>
            </a:pPr>
            <a:r>
              <a:rPr lang="en-US" dirty="0">
                <a:latin typeface="Arial"/>
                <a:cs typeface="Arial"/>
              </a:rPr>
              <a:t>President’s Initiative; CU Anschutz, CU Boulder, CU System</a:t>
            </a:r>
          </a:p>
          <a:p>
            <a:pPr marL="1435100" lvl="3" indent="-285750">
              <a:spcAft>
                <a:spcPts val="600"/>
              </a:spcAft>
              <a:buClr>
                <a:srgbClr val="CFB87C"/>
              </a:buClr>
              <a:buFont typeface="Arial" panose="020B0604020202020204" pitchFamily="34" charset="0"/>
              <a:buChar char="•"/>
            </a:pPr>
            <a:r>
              <a:rPr lang="en-US" dirty="0">
                <a:latin typeface="Arial"/>
                <a:cs typeface="Arial"/>
              </a:rPr>
              <a:t>$3M total commitment over 3 years </a:t>
            </a:r>
            <a:r>
              <a:rPr lang="en-US" sz="1700" dirty="0">
                <a:latin typeface="Arial"/>
                <a:cs typeface="Arial"/>
              </a:rPr>
              <a:t>(FY 2021, FY 2022, FY 2023)</a:t>
            </a:r>
          </a:p>
          <a:p>
            <a:pPr marL="1892300" lvl="4" indent="-285750">
              <a:spcAft>
                <a:spcPts val="600"/>
              </a:spcAft>
              <a:buClr>
                <a:srgbClr val="CFB87C"/>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D409AA-F3B4-4538-B955-24A2ECD037A7}"/>
              </a:ext>
            </a:extLst>
          </p:cNvPr>
          <p:cNvSpPr/>
          <p:nvPr/>
        </p:nvSpPr>
        <p:spPr>
          <a:xfrm>
            <a:off x="34725" y="3861637"/>
            <a:ext cx="6303182" cy="1646605"/>
          </a:xfrm>
          <a:prstGeom prst="rect">
            <a:avLst/>
          </a:prstGeom>
        </p:spPr>
        <p:txBody>
          <a:bodyPr wrap="square">
            <a:spAutoFit/>
          </a:bodyPr>
          <a:lstStyle/>
          <a:p>
            <a:pPr lvl="1">
              <a:spcAft>
                <a:spcPts val="600"/>
              </a:spcAft>
            </a:pPr>
            <a:r>
              <a:rPr lang="en-US" sz="2200" b="1">
                <a:latin typeface="Arial" panose="020B0604020202020204" pitchFamily="34" charset="0"/>
                <a:cs typeface="Arial" panose="020B0604020202020204" pitchFamily="34" charset="0"/>
              </a:rPr>
              <a:t>Administrative Process Improvements</a:t>
            </a:r>
          </a:p>
          <a:p>
            <a:pPr marL="971550" lvl="2" indent="-342900">
              <a:buClr>
                <a:srgbClr val="CFB87C"/>
              </a:buClr>
              <a:buFont typeface="Arial" panose="020B0604020202020204" pitchFamily="34" charset="0"/>
              <a:buChar char="•"/>
            </a:pPr>
            <a:r>
              <a:rPr lang="en-US">
                <a:latin typeface="Arial" panose="020B0604020202020204" pitchFamily="34" charset="0"/>
                <a:cs typeface="Arial" panose="020B0604020202020204" pitchFamily="34" charset="0"/>
              </a:rPr>
              <a:t>Master Collaboration Agreement executed</a:t>
            </a:r>
          </a:p>
          <a:p>
            <a:pPr marL="1435100" lvl="3" indent="-285750">
              <a:buClr>
                <a:srgbClr val="CFB87C"/>
              </a:buClr>
              <a:buFont typeface="Arial" panose="020B0604020202020204" pitchFamily="34" charset="0"/>
              <a:buChar char="•"/>
            </a:pPr>
            <a:r>
              <a:rPr lang="en-US" sz="1400">
                <a:latin typeface="Arial" panose="020B0604020202020204" pitchFamily="34" charset="0"/>
                <a:cs typeface="Arial" panose="020B0604020202020204" pitchFamily="34" charset="0"/>
              </a:rPr>
              <a:t>Expedited joint proposal review</a:t>
            </a:r>
          </a:p>
          <a:p>
            <a:pPr marL="1435100" lvl="3" indent="-285750">
              <a:buClr>
                <a:srgbClr val="CFB87C"/>
              </a:buClr>
              <a:buFont typeface="Arial" panose="020B0604020202020204" pitchFamily="34" charset="0"/>
              <a:buChar char="•"/>
            </a:pPr>
            <a:r>
              <a:rPr lang="en-US" sz="1400">
                <a:latin typeface="Arial" panose="020B0604020202020204" pitchFamily="34" charset="0"/>
                <a:cs typeface="Arial" panose="020B0604020202020204" pitchFamily="34" charset="0"/>
              </a:rPr>
              <a:t>Reduced form requirements</a:t>
            </a:r>
          </a:p>
          <a:p>
            <a:pPr marL="1435100" lvl="3" indent="-285750">
              <a:buClr>
                <a:srgbClr val="CFB87C"/>
              </a:buClr>
              <a:buFont typeface="Arial" panose="020B0604020202020204" pitchFamily="34" charset="0"/>
              <a:buChar char="•"/>
            </a:pPr>
            <a:r>
              <a:rPr lang="en-US" sz="1400">
                <a:latin typeface="Arial" panose="020B0604020202020204" pitchFamily="34" charset="0"/>
                <a:cs typeface="Arial" panose="020B0604020202020204" pitchFamily="34" charset="0"/>
              </a:rPr>
              <a:t>No additional F&amp;A on first $25k of direct costs on intercampus subcontracts</a:t>
            </a:r>
          </a:p>
        </p:txBody>
      </p:sp>
      <p:pic>
        <p:nvPicPr>
          <p:cNvPr id="6" name="Picture 5">
            <a:extLst>
              <a:ext uri="{FF2B5EF4-FFF2-40B4-BE49-F238E27FC236}">
                <a16:creationId xmlns:a16="http://schemas.microsoft.com/office/drawing/2014/main" id="{D7752725-38BD-4EEB-8395-B01C117A9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0764" y="1882330"/>
            <a:ext cx="1656198" cy="2228776"/>
          </a:xfrm>
          <a:prstGeom prst="rect">
            <a:avLst/>
          </a:prstGeom>
          <a:ln w="38100">
            <a:solidFill>
              <a:srgbClr val="CFB87C"/>
            </a:solidFill>
          </a:ln>
        </p:spPr>
      </p:pic>
      <p:sp>
        <p:nvSpPr>
          <p:cNvPr id="22" name="TextBox 21">
            <a:extLst>
              <a:ext uri="{FF2B5EF4-FFF2-40B4-BE49-F238E27FC236}">
                <a16:creationId xmlns:a16="http://schemas.microsoft.com/office/drawing/2014/main" id="{B3F89E39-5295-4955-B321-FE3E35064B4A}"/>
              </a:ext>
            </a:extLst>
          </p:cNvPr>
          <p:cNvSpPr txBox="1"/>
          <p:nvPr/>
        </p:nvSpPr>
        <p:spPr>
          <a:xfrm>
            <a:off x="9146844" y="4340975"/>
            <a:ext cx="2633133" cy="1415772"/>
          </a:xfrm>
          <a:prstGeom prst="rect">
            <a:avLst/>
          </a:prstGeom>
          <a:noFill/>
        </p:spPr>
        <p:txBody>
          <a:bodyPr wrap="square">
            <a:spAutoFit/>
          </a:bodyPr>
          <a:lstStyle/>
          <a:p>
            <a:r>
              <a:rPr lang="en-US" b="1"/>
              <a:t>Diane M. Ladell, MPH</a:t>
            </a:r>
          </a:p>
          <a:p>
            <a:r>
              <a:rPr lang="en-US" sz="1200"/>
              <a:t>Research Development Partnership Specialist</a:t>
            </a:r>
          </a:p>
          <a:p>
            <a:endParaRPr lang="en-US" sz="1600"/>
          </a:p>
          <a:p>
            <a:r>
              <a:rPr lang="en-US" sz="1200"/>
              <a:t>AB Nexus </a:t>
            </a:r>
            <a:r>
              <a:rPr lang="en-US" sz="1200" b="1" err="1"/>
              <a:t>www.cu.edu</a:t>
            </a:r>
            <a:r>
              <a:rPr lang="en-US" sz="1200" b="1"/>
              <a:t>/ab-nexus</a:t>
            </a:r>
          </a:p>
          <a:p>
            <a:endParaRPr lang="en-US" sz="1600"/>
          </a:p>
        </p:txBody>
      </p:sp>
      <p:cxnSp>
        <p:nvCxnSpPr>
          <p:cNvPr id="23" name="Straight Connector 22">
            <a:extLst>
              <a:ext uri="{FF2B5EF4-FFF2-40B4-BE49-F238E27FC236}">
                <a16:creationId xmlns:a16="http://schemas.microsoft.com/office/drawing/2014/main" id="{F5009E6C-685E-2C45-8939-20EFFEFB349B}"/>
              </a:ext>
            </a:extLst>
          </p:cNvPr>
          <p:cNvCxnSpPr>
            <a:cxnSpLocks/>
          </p:cNvCxnSpPr>
          <p:nvPr/>
        </p:nvCxnSpPr>
        <p:spPr>
          <a:xfrm>
            <a:off x="8808720" y="1511265"/>
            <a:ext cx="0" cy="4171902"/>
          </a:xfrm>
          <a:prstGeom prst="line">
            <a:avLst/>
          </a:prstGeom>
          <a:ln w="25400">
            <a:solidFill>
              <a:srgbClr val="CFB87C"/>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0C56E5B7-8DF4-4846-8733-CA3E3F002EB5}"/>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Future outline">
            <a:extLst>
              <a:ext uri="{FF2B5EF4-FFF2-40B4-BE49-F238E27FC236}">
                <a16:creationId xmlns:a16="http://schemas.microsoft.com/office/drawing/2014/main" id="{7C0524C8-1B95-E040-8786-3E1B2D0038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612" y="417579"/>
            <a:ext cx="642706" cy="642706"/>
          </a:xfrm>
          <a:prstGeom prst="rect">
            <a:avLst/>
          </a:prstGeom>
        </p:spPr>
      </p:pic>
      <p:sp>
        <p:nvSpPr>
          <p:cNvPr id="26" name="Parallelogram 25">
            <a:extLst>
              <a:ext uri="{FF2B5EF4-FFF2-40B4-BE49-F238E27FC236}">
                <a16:creationId xmlns:a16="http://schemas.microsoft.com/office/drawing/2014/main" id="{1644DD32-51F0-C445-8806-AD77BE4003E4}"/>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27" name="Text Placeholder 2">
            <a:extLst>
              <a:ext uri="{FF2B5EF4-FFF2-40B4-BE49-F238E27FC236}">
                <a16:creationId xmlns:a16="http://schemas.microsoft.com/office/drawing/2014/main" id="{53953483-ED2F-BE43-A569-BEFB26BEA658}"/>
              </a:ext>
            </a:extLst>
          </p:cNvPr>
          <p:cNvSpPr txBox="1">
            <a:spLocks/>
          </p:cNvSpPr>
          <p:nvPr/>
        </p:nvSpPr>
        <p:spPr>
          <a:xfrm>
            <a:off x="1353295" y="510357"/>
            <a:ext cx="11013428"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AB NEXUS PROGRAM</a:t>
            </a:r>
          </a:p>
        </p:txBody>
      </p:sp>
    </p:spTree>
    <p:extLst>
      <p:ext uri="{BB962C8B-B14F-4D97-AF65-F5344CB8AC3E}">
        <p14:creationId xmlns:p14="http://schemas.microsoft.com/office/powerpoint/2010/main" val="3583374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CA24A0FB-BF90-4618-AD32-3C88623F9A50}"/>
              </a:ext>
            </a:extLst>
          </p:cNvPr>
          <p:cNvSpPr txBox="1">
            <a:spLocks/>
          </p:cNvSpPr>
          <p:nvPr/>
        </p:nvSpPr>
        <p:spPr>
          <a:xfrm>
            <a:off x="4127842" y="1515577"/>
            <a:ext cx="7775267" cy="5428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latin typeface="Arial" panose="020B0604020202020204" pitchFamily="34" charset="0"/>
                <a:cs typeface="Arial" panose="020B0604020202020204" pitchFamily="34" charset="0"/>
              </a:rPr>
              <a:t>FY22: </a:t>
            </a:r>
            <a:r>
              <a:rPr lang="en-US" sz="2400" b="1">
                <a:solidFill>
                  <a:srgbClr val="C8AD6A"/>
                </a:solidFill>
                <a:latin typeface="Arial" panose="020B0604020202020204" pitchFamily="34" charset="0"/>
                <a:cs typeface="Arial" panose="020B0604020202020204" pitchFamily="34" charset="0"/>
              </a:rPr>
              <a:t>Congrats Fall 2021 Award Winners!</a:t>
            </a:r>
          </a:p>
          <a:p>
            <a:pPr marL="0" indent="0" algn="ctr">
              <a:buFont typeface="Arial" panose="020B0604020202020204" pitchFamily="34" charset="0"/>
              <a:buNone/>
            </a:pPr>
            <a:endParaRPr lang="en-US" sz="2400" b="1">
              <a:solidFill>
                <a:srgbClr val="C8AD6A"/>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400"/>
          </a:p>
        </p:txBody>
      </p:sp>
      <p:pic>
        <p:nvPicPr>
          <p:cNvPr id="2" name="Picture 1">
            <a:extLst>
              <a:ext uri="{FF2B5EF4-FFF2-40B4-BE49-F238E27FC236}">
                <a16:creationId xmlns:a16="http://schemas.microsoft.com/office/drawing/2014/main" id="{28028D52-4B8B-4383-B53D-DFCFC912711F}"/>
              </a:ext>
            </a:extLst>
          </p:cNvPr>
          <p:cNvPicPr>
            <a:picLocks noChangeAspect="1"/>
          </p:cNvPicPr>
          <p:nvPr/>
        </p:nvPicPr>
        <p:blipFill>
          <a:blip r:embed="rId3"/>
          <a:stretch>
            <a:fillRect/>
          </a:stretch>
        </p:blipFill>
        <p:spPr>
          <a:xfrm>
            <a:off x="4078586" y="2225163"/>
            <a:ext cx="7873779" cy="2811231"/>
          </a:xfrm>
          <a:prstGeom prst="rect">
            <a:avLst/>
          </a:prstGeom>
        </p:spPr>
      </p:pic>
      <p:cxnSp>
        <p:nvCxnSpPr>
          <p:cNvPr id="4" name="Straight Connector 3">
            <a:extLst>
              <a:ext uri="{FF2B5EF4-FFF2-40B4-BE49-F238E27FC236}">
                <a16:creationId xmlns:a16="http://schemas.microsoft.com/office/drawing/2014/main" id="{36169BFA-BE46-436C-8D09-475A587AC819}"/>
              </a:ext>
            </a:extLst>
          </p:cNvPr>
          <p:cNvCxnSpPr>
            <a:cxnSpLocks/>
          </p:cNvCxnSpPr>
          <p:nvPr/>
        </p:nvCxnSpPr>
        <p:spPr>
          <a:xfrm>
            <a:off x="3826967" y="1545688"/>
            <a:ext cx="0" cy="4160632"/>
          </a:xfrm>
          <a:prstGeom prst="line">
            <a:avLst/>
          </a:prstGeom>
          <a:ln w="25400">
            <a:solidFill>
              <a:srgbClr val="CFB87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B3EE940-98DC-43B2-A432-4BD2FF1ADBC3}"/>
              </a:ext>
            </a:extLst>
          </p:cNvPr>
          <p:cNvPicPr>
            <a:picLocks noChangeAspect="1"/>
          </p:cNvPicPr>
          <p:nvPr/>
        </p:nvPicPr>
        <p:blipFill>
          <a:blip r:embed="rId4"/>
          <a:stretch>
            <a:fillRect/>
          </a:stretch>
        </p:blipFill>
        <p:spPr>
          <a:xfrm>
            <a:off x="265887" y="2423237"/>
            <a:ext cx="3354858" cy="2547576"/>
          </a:xfrm>
          <a:prstGeom prst="rect">
            <a:avLst/>
          </a:prstGeom>
        </p:spPr>
      </p:pic>
      <p:sp>
        <p:nvSpPr>
          <p:cNvPr id="11" name="Content Placeholder 2">
            <a:extLst>
              <a:ext uri="{FF2B5EF4-FFF2-40B4-BE49-F238E27FC236}">
                <a16:creationId xmlns:a16="http://schemas.microsoft.com/office/drawing/2014/main" id="{163DED86-DC98-4EFF-BBF6-E8C1DBCBD128}"/>
              </a:ext>
            </a:extLst>
          </p:cNvPr>
          <p:cNvSpPr txBox="1">
            <a:spLocks/>
          </p:cNvSpPr>
          <p:nvPr/>
        </p:nvSpPr>
        <p:spPr>
          <a:xfrm>
            <a:off x="365619" y="1971527"/>
            <a:ext cx="3132244" cy="7258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b="1">
                <a:latin typeface="Helvetica" pitchFamily="2" charset="0"/>
                <a:cs typeface="Arial" panose="020B0604020202020204" pitchFamily="34" charset="0"/>
              </a:rPr>
              <a:t>FY21: </a:t>
            </a:r>
            <a:r>
              <a:rPr lang="en-US" sz="2600" b="1">
                <a:solidFill>
                  <a:srgbClr val="C8AD6A"/>
                </a:solidFill>
                <a:latin typeface="Helvetica" pitchFamily="2" charset="0"/>
                <a:cs typeface="Arial" panose="020B0604020202020204" pitchFamily="34" charset="0"/>
              </a:rPr>
              <a:t>Summary </a:t>
            </a:r>
          </a:p>
          <a:p>
            <a:pPr marL="0" indent="0">
              <a:buFont typeface="Arial" panose="020B0604020202020204" pitchFamily="34" charset="0"/>
              <a:buNone/>
            </a:pPr>
            <a:endParaRPr lang="en-US">
              <a:latin typeface="Helvetica" pitchFamily="2" charset="0"/>
            </a:endParaRPr>
          </a:p>
        </p:txBody>
      </p:sp>
      <p:sp>
        <p:nvSpPr>
          <p:cNvPr id="13" name="Content Placeholder 2">
            <a:extLst>
              <a:ext uri="{FF2B5EF4-FFF2-40B4-BE49-F238E27FC236}">
                <a16:creationId xmlns:a16="http://schemas.microsoft.com/office/drawing/2014/main" id="{B37C5006-954B-43C5-AD66-ED2B2897A33F}"/>
              </a:ext>
            </a:extLst>
          </p:cNvPr>
          <p:cNvSpPr txBox="1">
            <a:spLocks/>
          </p:cNvSpPr>
          <p:nvPr/>
        </p:nvSpPr>
        <p:spPr>
          <a:xfrm>
            <a:off x="5135405" y="5299085"/>
            <a:ext cx="5760140" cy="5428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latin typeface="Arial" panose="020B0604020202020204" pitchFamily="34" charset="0"/>
                <a:cs typeface="Arial" panose="020B0604020202020204" pitchFamily="34" charset="0"/>
              </a:rPr>
              <a:t>FY22: </a:t>
            </a:r>
            <a:r>
              <a:rPr lang="en-US" sz="2400" b="1">
                <a:solidFill>
                  <a:srgbClr val="C8AD6A"/>
                </a:solidFill>
                <a:latin typeface="Arial" panose="020B0604020202020204" pitchFamily="34" charset="0"/>
                <a:cs typeface="Arial" panose="020B0604020202020204" pitchFamily="34" charset="0"/>
              </a:rPr>
              <a:t>Next Round is Spring 2022</a:t>
            </a:r>
          </a:p>
          <a:p>
            <a:pPr marL="0" indent="0" algn="ctr">
              <a:buFont typeface="Arial" panose="020B0604020202020204" pitchFamily="34" charset="0"/>
              <a:buNone/>
            </a:pPr>
            <a:endParaRPr lang="en-US" sz="2400" b="1">
              <a:solidFill>
                <a:srgbClr val="C8AD6A"/>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400"/>
          </a:p>
        </p:txBody>
      </p:sp>
      <p:sp>
        <p:nvSpPr>
          <p:cNvPr id="14" name="Parallelogram 13">
            <a:extLst>
              <a:ext uri="{FF2B5EF4-FFF2-40B4-BE49-F238E27FC236}">
                <a16:creationId xmlns:a16="http://schemas.microsoft.com/office/drawing/2014/main" id="{FD09F932-118E-C244-8466-49F5306A55F8}"/>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Future outline">
            <a:extLst>
              <a:ext uri="{FF2B5EF4-FFF2-40B4-BE49-F238E27FC236}">
                <a16:creationId xmlns:a16="http://schemas.microsoft.com/office/drawing/2014/main" id="{975A6239-2D64-D441-A3D1-832F469775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612" y="417579"/>
            <a:ext cx="642706" cy="642706"/>
          </a:xfrm>
          <a:prstGeom prst="rect">
            <a:avLst/>
          </a:prstGeom>
        </p:spPr>
      </p:pic>
      <p:sp>
        <p:nvSpPr>
          <p:cNvPr id="16" name="Parallelogram 15">
            <a:extLst>
              <a:ext uri="{FF2B5EF4-FFF2-40B4-BE49-F238E27FC236}">
                <a16:creationId xmlns:a16="http://schemas.microsoft.com/office/drawing/2014/main" id="{29031D14-5904-234E-8715-FE9877611C27}"/>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9" name="Text Placeholder 2">
            <a:extLst>
              <a:ext uri="{FF2B5EF4-FFF2-40B4-BE49-F238E27FC236}">
                <a16:creationId xmlns:a16="http://schemas.microsoft.com/office/drawing/2014/main" id="{F44BBA78-B75B-1249-8A12-2DA96864D4CD}"/>
              </a:ext>
            </a:extLst>
          </p:cNvPr>
          <p:cNvSpPr txBox="1">
            <a:spLocks/>
          </p:cNvSpPr>
          <p:nvPr/>
        </p:nvSpPr>
        <p:spPr>
          <a:xfrm>
            <a:off x="1353295" y="510357"/>
            <a:ext cx="11013428"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AB NEXUS GRANT PROGRAM</a:t>
            </a:r>
          </a:p>
        </p:txBody>
      </p:sp>
    </p:spTree>
    <p:extLst>
      <p:ext uri="{BB962C8B-B14F-4D97-AF65-F5344CB8AC3E}">
        <p14:creationId xmlns:p14="http://schemas.microsoft.com/office/powerpoint/2010/main" val="748411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EF83-B784-C244-95A6-597CCD4388A8}"/>
              </a:ext>
            </a:extLst>
          </p:cNvPr>
          <p:cNvSpPr>
            <a:spLocks noGrp="1"/>
          </p:cNvSpPr>
          <p:nvPr>
            <p:ph type="ctrTitle"/>
          </p:nvPr>
        </p:nvSpPr>
        <p:spPr>
          <a:xfrm>
            <a:off x="1524000" y="2371690"/>
            <a:ext cx="9144000" cy="2387600"/>
          </a:xfrm>
        </p:spPr>
        <p:txBody>
          <a:bodyPr>
            <a:normAutofit/>
          </a:bodyPr>
          <a:lstStyle/>
          <a:p>
            <a:r>
              <a:rPr lang="en-US" sz="5400" b="1">
                <a:latin typeface="Helvetica" pitchFamily="2" charset="0"/>
              </a:rPr>
              <a:t>CENTRAL RESEARCH ADMINISTRATION</a:t>
            </a:r>
          </a:p>
        </p:txBody>
      </p:sp>
      <p:sp>
        <p:nvSpPr>
          <p:cNvPr id="4" name="Oval 3">
            <a:extLst>
              <a:ext uri="{FF2B5EF4-FFF2-40B4-BE49-F238E27FC236}">
                <a16:creationId xmlns:a16="http://schemas.microsoft.com/office/drawing/2014/main" id="{B11967D1-0A1E-8243-9A65-F2DE6459984E}"/>
              </a:ext>
            </a:extLst>
          </p:cNvPr>
          <p:cNvSpPr/>
          <p:nvPr/>
        </p:nvSpPr>
        <p:spPr>
          <a:xfrm>
            <a:off x="5207000" y="1226685"/>
            <a:ext cx="1727200" cy="1727200"/>
          </a:xfrm>
          <a:prstGeom prst="ellipse">
            <a:avLst/>
          </a:prstGeom>
          <a:solidFill>
            <a:srgbClr val="CFB87C"/>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ooks on shelf outline">
            <a:extLst>
              <a:ext uri="{FF2B5EF4-FFF2-40B4-BE49-F238E27FC236}">
                <a16:creationId xmlns:a16="http://schemas.microsoft.com/office/drawing/2014/main" id="{3DB6E2E3-E385-4B47-A87B-8E51492C2EF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7487" y="1417172"/>
            <a:ext cx="1342638" cy="1342638"/>
          </a:xfrm>
          <a:prstGeom prst="rect">
            <a:avLst/>
          </a:prstGeom>
        </p:spPr>
      </p:pic>
    </p:spTree>
    <p:extLst>
      <p:ext uri="{BB962C8B-B14F-4D97-AF65-F5344CB8AC3E}">
        <p14:creationId xmlns:p14="http://schemas.microsoft.com/office/powerpoint/2010/main" val="3003746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arallelogram 24">
            <a:extLst>
              <a:ext uri="{FF2B5EF4-FFF2-40B4-BE49-F238E27FC236}">
                <a16:creationId xmlns:a16="http://schemas.microsoft.com/office/drawing/2014/main" id="{668D37EF-81F8-DA45-943F-A1FC82C981AD}"/>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Future outline">
            <a:extLst>
              <a:ext uri="{FF2B5EF4-FFF2-40B4-BE49-F238E27FC236}">
                <a16:creationId xmlns:a16="http://schemas.microsoft.com/office/drawing/2014/main" id="{8B03EAC5-B640-374F-A0D7-D1C75DB830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12" y="417579"/>
            <a:ext cx="642706" cy="642706"/>
          </a:xfrm>
          <a:prstGeom prst="rect">
            <a:avLst/>
          </a:prstGeom>
        </p:spPr>
      </p:pic>
      <p:sp>
        <p:nvSpPr>
          <p:cNvPr id="27" name="Parallelogram 26">
            <a:extLst>
              <a:ext uri="{FF2B5EF4-FFF2-40B4-BE49-F238E27FC236}">
                <a16:creationId xmlns:a16="http://schemas.microsoft.com/office/drawing/2014/main" id="{F5EF370D-CB56-514F-8B45-FED97FFD468E}"/>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6" name="Text Placeholder 2"/>
          <p:cNvSpPr>
            <a:spLocks noGrp="1"/>
          </p:cNvSpPr>
          <p:nvPr>
            <p:ph type="body" sz="quarter" idx="12"/>
          </p:nvPr>
        </p:nvSpPr>
        <p:spPr>
          <a:xfrm>
            <a:off x="1353295" y="507436"/>
            <a:ext cx="11013428" cy="725897"/>
          </a:xfrm>
        </p:spPr>
        <p:txBody>
          <a:bodyPr>
            <a:noAutofit/>
          </a:bodyPr>
          <a:lstStyle/>
          <a:p>
            <a:r>
              <a:rPr lang="en-US" sz="3200">
                <a:solidFill>
                  <a:schemeClr val="bg1"/>
                </a:solidFill>
                <a:latin typeface="Helvetica" pitchFamily="2" charset="0"/>
                <a:cs typeface="Calibri Light" panose="020F0302020204030204" pitchFamily="34" charset="0"/>
              </a:rPr>
              <a:t>CLINICAL RESEARCH SUPPORT TEAM (</a:t>
            </a:r>
            <a:r>
              <a:rPr lang="en-US" sz="3200" err="1">
                <a:solidFill>
                  <a:schemeClr val="bg1"/>
                </a:solidFill>
                <a:latin typeface="Helvetica" pitchFamily="2" charset="0"/>
                <a:cs typeface="Calibri Light" panose="020F0302020204030204" pitchFamily="34" charset="0"/>
              </a:rPr>
              <a:t>CReST</a:t>
            </a:r>
            <a:r>
              <a:rPr lang="en-US" sz="3200">
                <a:solidFill>
                  <a:schemeClr val="bg1"/>
                </a:solidFill>
                <a:latin typeface="Helvetica" pitchFamily="2" charset="0"/>
                <a:cs typeface="Calibri Light" panose="020F0302020204030204" pitchFamily="34" charset="0"/>
              </a:rPr>
              <a:t>)</a:t>
            </a:r>
          </a:p>
        </p:txBody>
      </p:sp>
      <p:sp>
        <p:nvSpPr>
          <p:cNvPr id="2" name="TextBox 1"/>
          <p:cNvSpPr txBox="1"/>
          <p:nvPr/>
        </p:nvSpPr>
        <p:spPr>
          <a:xfrm>
            <a:off x="528535" y="1801502"/>
            <a:ext cx="7539286" cy="3677930"/>
          </a:xfrm>
          <a:prstGeom prst="rect">
            <a:avLst/>
          </a:prstGeom>
          <a:noFill/>
        </p:spPr>
        <p:txBody>
          <a:bodyPr wrap="square" lIns="91440" tIns="45720" rIns="91440" bIns="45720" rtlCol="0" anchor="t">
            <a:spAutoFit/>
          </a:bodyPr>
          <a:lstStyle/>
          <a:p>
            <a:pPr marL="285750" indent="-285750" algn="l" rtl="0" fontAlgn="base">
              <a:buClr>
                <a:srgbClr val="CFB87C"/>
              </a:buClr>
              <a:buFont typeface="Arial" panose="020B0604020202020204" pitchFamily="34" charset="0"/>
              <a:buChar char="•"/>
            </a:pPr>
            <a:r>
              <a:rPr lang="en-US" sz="1700" b="0" i="0" u="none" strike="noStrike" dirty="0" err="1">
                <a:solidFill>
                  <a:srgbClr val="000000"/>
                </a:solidFill>
                <a:effectLst/>
                <a:latin typeface="Helvetica"/>
                <a:cs typeface="Helvetica"/>
              </a:rPr>
              <a:t>CReST</a:t>
            </a:r>
            <a:r>
              <a:rPr lang="en-US" sz="1700" b="0" i="0" u="none" strike="noStrike" dirty="0">
                <a:solidFill>
                  <a:srgbClr val="000000"/>
                </a:solidFill>
                <a:effectLst/>
                <a:latin typeface="Helvetica"/>
                <a:cs typeface="Helvetica"/>
              </a:rPr>
              <a:t> was created in 2017 as a CCTSI program to support investigators and clinical research teams. </a:t>
            </a:r>
            <a:r>
              <a:rPr lang="en-US" sz="1700" b="0" i="0" dirty="0">
                <a:solidFill>
                  <a:srgbClr val="000000"/>
                </a:solidFill>
                <a:effectLst/>
                <a:latin typeface="Helvetica"/>
                <a:cs typeface="Helvetica"/>
              </a:rPr>
              <a:t>​</a:t>
            </a:r>
          </a:p>
          <a:p>
            <a:pPr marL="285750" indent="-285750" algn="l" rtl="0" fontAlgn="base">
              <a:buClr>
                <a:srgbClr val="CFB87C"/>
              </a:buClr>
              <a:buFont typeface="Arial" panose="020B0604020202020204" pitchFamily="34" charset="0"/>
              <a:buChar char="•"/>
            </a:pPr>
            <a:endParaRPr lang="en-US" sz="1700" b="0" i="0" dirty="0">
              <a:solidFill>
                <a:srgbClr val="000000"/>
              </a:solidFill>
              <a:effectLst/>
              <a:latin typeface="Helvetica" pitchFamily="2" charset="0"/>
            </a:endParaRPr>
          </a:p>
          <a:p>
            <a:pPr marL="742950" lvl="1" indent="-285750" fontAlgn="base">
              <a:buClr>
                <a:srgbClr val="CFB87C"/>
              </a:buClr>
              <a:buFont typeface="Arial" panose="020B0604020202020204" pitchFamily="34" charset="0"/>
              <a:buChar char="•"/>
            </a:pPr>
            <a:r>
              <a:rPr lang="en-US" sz="1700" dirty="0">
                <a:solidFill>
                  <a:srgbClr val="000000"/>
                </a:solidFill>
                <a:latin typeface="Helvetica"/>
                <a:cs typeface="Helvetica"/>
              </a:rPr>
              <a:t>C</a:t>
            </a:r>
            <a:r>
              <a:rPr lang="en-US" sz="1700" b="0" i="0" u="none" strike="noStrike" dirty="0">
                <a:solidFill>
                  <a:srgbClr val="000000"/>
                </a:solidFill>
                <a:effectLst/>
                <a:latin typeface="Helvetica"/>
                <a:cs typeface="Helvetica"/>
              </a:rPr>
              <a:t>urrently supports over 130 studies with more than 70 unique investigators in 30 departments across campus. </a:t>
            </a:r>
          </a:p>
          <a:p>
            <a:pPr marL="285750" indent="-285750" algn="l" rtl="0" fontAlgn="base">
              <a:buClr>
                <a:srgbClr val="CFB87C"/>
              </a:buClr>
              <a:buFont typeface="Arial" panose="020B0604020202020204" pitchFamily="34" charset="0"/>
              <a:buChar char="•"/>
            </a:pPr>
            <a:endParaRPr lang="en-US" sz="1700" b="0" i="0" u="none" strike="noStrike" dirty="0">
              <a:solidFill>
                <a:srgbClr val="000000"/>
              </a:solidFill>
              <a:effectLst/>
              <a:latin typeface="Helvetica" pitchFamily="2" charset="0"/>
            </a:endParaRPr>
          </a:p>
          <a:p>
            <a:pPr marL="742950" lvl="1" indent="-285750" fontAlgn="base">
              <a:buClr>
                <a:srgbClr val="CFB87C"/>
              </a:buClr>
              <a:buFont typeface="Arial" panose="020B0604020202020204" pitchFamily="34" charset="0"/>
              <a:buChar char="•"/>
            </a:pPr>
            <a:r>
              <a:rPr lang="en-US" sz="1700" dirty="0">
                <a:solidFill>
                  <a:srgbClr val="000000"/>
                </a:solidFill>
                <a:latin typeface="Helvetica"/>
                <a:cs typeface="Helvetica"/>
              </a:rPr>
              <a:t>Provides fee-for-service regulatory, budget development, trial coordination, monitoring, chart abstraction, and post-award work for clinical trials.</a:t>
            </a:r>
          </a:p>
          <a:p>
            <a:pPr marL="285750" indent="-285750" algn="l" rtl="0" fontAlgn="base">
              <a:buClr>
                <a:srgbClr val="CFB87C"/>
              </a:buClr>
              <a:buFont typeface="Arial" panose="020B0604020202020204" pitchFamily="34" charset="0"/>
              <a:buChar char="•"/>
            </a:pPr>
            <a:endParaRPr lang="en-US" sz="1700" dirty="0">
              <a:solidFill>
                <a:srgbClr val="000000"/>
              </a:solidFill>
              <a:latin typeface="Helvetica" pitchFamily="2" charset="0"/>
            </a:endParaRPr>
          </a:p>
          <a:p>
            <a:pPr algn="l" rtl="0" fontAlgn="base">
              <a:buClr>
                <a:srgbClr val="CFB87C"/>
              </a:buClr>
            </a:pPr>
            <a:endParaRPr lang="en-US" sz="1700" dirty="0">
              <a:solidFill>
                <a:srgbClr val="000000"/>
              </a:solidFill>
              <a:latin typeface="Helvetica" pitchFamily="2" charset="0"/>
            </a:endParaRPr>
          </a:p>
          <a:p>
            <a:pPr marL="285750" indent="-285750" algn="l" rtl="0" fontAlgn="base">
              <a:buClr>
                <a:srgbClr val="CFB87C"/>
              </a:buClr>
              <a:buFont typeface="Arial" panose="020B0604020202020204" pitchFamily="34" charset="0"/>
              <a:buChar char="•"/>
            </a:pPr>
            <a:r>
              <a:rPr lang="en-US" sz="1700" b="1" i="0" dirty="0">
                <a:solidFill>
                  <a:srgbClr val="000000"/>
                </a:solidFill>
                <a:effectLst/>
                <a:latin typeface="Helvetica"/>
                <a:cs typeface="Helvetica"/>
              </a:rPr>
              <a:t>Clinical Research Connections Monthly Forum</a:t>
            </a:r>
          </a:p>
          <a:p>
            <a:pPr marL="742950" lvl="1" indent="-285750" fontAlgn="base">
              <a:buClr>
                <a:srgbClr val="CFB87C"/>
              </a:buClr>
              <a:buFont typeface="Arial" panose="020B0604020202020204" pitchFamily="34" charset="0"/>
              <a:buChar char="•"/>
            </a:pPr>
            <a:r>
              <a:rPr lang="en-US" sz="1700" dirty="0">
                <a:solidFill>
                  <a:srgbClr val="000000"/>
                </a:solidFill>
                <a:latin typeface="Helvetica"/>
                <a:cs typeface="Helvetica"/>
              </a:rPr>
              <a:t>3</a:t>
            </a:r>
            <a:r>
              <a:rPr lang="en-US" sz="1700" baseline="30000" dirty="0">
                <a:solidFill>
                  <a:srgbClr val="000000"/>
                </a:solidFill>
                <a:latin typeface="Helvetica"/>
                <a:cs typeface="Helvetica"/>
              </a:rPr>
              <a:t>rd</a:t>
            </a:r>
            <a:r>
              <a:rPr lang="en-US" sz="1700" dirty="0">
                <a:solidFill>
                  <a:srgbClr val="000000"/>
                </a:solidFill>
                <a:latin typeface="Helvetica"/>
                <a:cs typeface="Helvetica"/>
              </a:rPr>
              <a:t> Tuesdays at noon</a:t>
            </a:r>
            <a:endParaRPr lang="en-US" sz="1700" b="0" i="0" dirty="0">
              <a:solidFill>
                <a:srgbClr val="000000"/>
              </a:solidFill>
              <a:effectLst/>
              <a:latin typeface="Helvetica"/>
              <a:cs typeface="Helvetica"/>
            </a:endParaRPr>
          </a:p>
          <a:p>
            <a:pPr marL="628650" lvl="1" indent="-171450">
              <a:buClr>
                <a:srgbClr val="CFB87C"/>
              </a:buClr>
              <a:buFont typeface="Arial" panose="020B0604020202020204" pitchFamily="34" charset="0"/>
              <a:buChar char="•"/>
            </a:pPr>
            <a:endParaRPr lang="en-US" sz="1200" dirty="0">
              <a:solidFill>
                <a:srgbClr val="000000"/>
              </a:solidFill>
              <a:latin typeface="Helvetica" pitchFamily="2" charset="0"/>
            </a:endParaRPr>
          </a:p>
        </p:txBody>
      </p:sp>
      <p:sp>
        <p:nvSpPr>
          <p:cNvPr id="7" name="Text Placeholder 2">
            <a:extLst>
              <a:ext uri="{FF2B5EF4-FFF2-40B4-BE49-F238E27FC236}">
                <a16:creationId xmlns:a16="http://schemas.microsoft.com/office/drawing/2014/main" id="{642A5565-1EA5-4C73-8A48-BBA973F43150}"/>
              </a:ext>
            </a:extLst>
          </p:cNvPr>
          <p:cNvSpPr txBox="1">
            <a:spLocks/>
          </p:cNvSpPr>
          <p:nvPr/>
        </p:nvSpPr>
        <p:spPr>
          <a:xfrm>
            <a:off x="304812" y="2637605"/>
            <a:ext cx="6371303" cy="8309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i="0" kern="1200">
                <a:solidFill>
                  <a:schemeClr val="tx1">
                    <a:lumMod val="75000"/>
                    <a:lumOff val="2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50"/>
          </a:p>
        </p:txBody>
      </p:sp>
      <p:pic>
        <p:nvPicPr>
          <p:cNvPr id="18" name="Picture 2">
            <a:extLst>
              <a:ext uri="{FF2B5EF4-FFF2-40B4-BE49-F238E27FC236}">
                <a16:creationId xmlns:a16="http://schemas.microsoft.com/office/drawing/2014/main" id="{E39F74F7-D96D-4015-8B2A-F6DD5DD890D3}"/>
              </a:ext>
            </a:extLst>
          </p:cNvPr>
          <p:cNvPicPr>
            <a:picLocks noChangeArrowheads="1"/>
          </p:cNvPicPr>
          <p:nvPr/>
        </p:nvPicPr>
        <p:blipFill>
          <a:blip r:embed="rId5" cstate="print">
            <a:extLst>
              <a:ext uri="{28A0092B-C50C-407E-A947-70E740481C1C}">
                <a14:useLocalDpi xmlns:a14="http://schemas.microsoft.com/office/drawing/2010/main" val="0"/>
              </a:ext>
            </a:extLst>
          </a:blip>
          <a:srcRect t="3008" b="3008"/>
          <a:stretch/>
        </p:blipFill>
        <p:spPr bwMode="auto">
          <a:xfrm>
            <a:off x="9304005" y="2285977"/>
            <a:ext cx="1977027" cy="2089254"/>
          </a:xfrm>
          <a:prstGeom prst="rect">
            <a:avLst/>
          </a:prstGeom>
          <a:noFill/>
          <a:ln w="38100">
            <a:solidFill>
              <a:srgbClr val="CFB87C"/>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66DE743-BEE9-4637-86A7-1E007C9A84A9}"/>
              </a:ext>
            </a:extLst>
          </p:cNvPr>
          <p:cNvSpPr txBox="1"/>
          <p:nvPr/>
        </p:nvSpPr>
        <p:spPr>
          <a:xfrm>
            <a:off x="9202486" y="4520709"/>
            <a:ext cx="2640246" cy="553998"/>
          </a:xfrm>
          <a:prstGeom prst="rect">
            <a:avLst/>
          </a:prstGeom>
          <a:noFill/>
        </p:spPr>
        <p:txBody>
          <a:bodyPr wrap="square" rtlCol="0">
            <a:spAutoFit/>
          </a:bodyPr>
          <a:lstStyle/>
          <a:p>
            <a:r>
              <a:rPr lang="en-US" b="1"/>
              <a:t>Aaron Mobley, PhD</a:t>
            </a:r>
          </a:p>
          <a:p>
            <a:pPr>
              <a:buClr>
                <a:srgbClr val="CFB87C"/>
              </a:buClr>
            </a:pPr>
            <a:r>
              <a:rPr lang="en-US" sz="1200"/>
              <a:t>Director of </a:t>
            </a:r>
            <a:r>
              <a:rPr lang="en-US" sz="1200" err="1"/>
              <a:t>CReST</a:t>
            </a:r>
            <a:endParaRPr lang="en-US" sz="1200"/>
          </a:p>
        </p:txBody>
      </p:sp>
      <p:cxnSp>
        <p:nvCxnSpPr>
          <p:cNvPr id="24" name="Straight Connector 23">
            <a:extLst>
              <a:ext uri="{FF2B5EF4-FFF2-40B4-BE49-F238E27FC236}">
                <a16:creationId xmlns:a16="http://schemas.microsoft.com/office/drawing/2014/main" id="{58682A57-E4E8-F64E-A7D6-2132387B8367}"/>
              </a:ext>
            </a:extLst>
          </p:cNvPr>
          <p:cNvCxnSpPr>
            <a:cxnSpLocks/>
          </p:cNvCxnSpPr>
          <p:nvPr/>
        </p:nvCxnSpPr>
        <p:spPr>
          <a:xfrm>
            <a:off x="8808720" y="1569140"/>
            <a:ext cx="0" cy="4171902"/>
          </a:xfrm>
          <a:prstGeom prst="line">
            <a:avLst/>
          </a:prstGeom>
          <a:ln w="25400">
            <a:solidFill>
              <a:srgbClr val="CFB8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468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42A5565-1EA5-4C73-8A48-BBA973F43150}"/>
              </a:ext>
            </a:extLst>
          </p:cNvPr>
          <p:cNvSpPr txBox="1">
            <a:spLocks/>
          </p:cNvSpPr>
          <p:nvPr/>
        </p:nvSpPr>
        <p:spPr>
          <a:xfrm>
            <a:off x="304812" y="2637605"/>
            <a:ext cx="6371303" cy="8309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i="0" kern="1200">
                <a:solidFill>
                  <a:schemeClr val="tx1">
                    <a:lumMod val="75000"/>
                    <a:lumOff val="2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50"/>
          </a:p>
        </p:txBody>
      </p:sp>
      <p:sp>
        <p:nvSpPr>
          <p:cNvPr id="8" name="Parallelogram 7">
            <a:extLst>
              <a:ext uri="{FF2B5EF4-FFF2-40B4-BE49-F238E27FC236}">
                <a16:creationId xmlns:a16="http://schemas.microsoft.com/office/drawing/2014/main" id="{2E382034-316C-364A-BD8E-74889D25C5C9}"/>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Future outline">
            <a:extLst>
              <a:ext uri="{FF2B5EF4-FFF2-40B4-BE49-F238E27FC236}">
                <a16:creationId xmlns:a16="http://schemas.microsoft.com/office/drawing/2014/main" id="{745F5ED6-6E24-474B-960F-ABA413E0AD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12" y="417579"/>
            <a:ext cx="642706" cy="642706"/>
          </a:xfrm>
          <a:prstGeom prst="rect">
            <a:avLst/>
          </a:prstGeom>
        </p:spPr>
      </p:pic>
      <p:sp>
        <p:nvSpPr>
          <p:cNvPr id="10" name="Parallelogram 9">
            <a:extLst>
              <a:ext uri="{FF2B5EF4-FFF2-40B4-BE49-F238E27FC236}">
                <a16:creationId xmlns:a16="http://schemas.microsoft.com/office/drawing/2014/main" id="{E1B2E79B-50D3-054A-9EEC-4B901FFD9C50}"/>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2" name="Text Placeholder 2">
            <a:extLst>
              <a:ext uri="{FF2B5EF4-FFF2-40B4-BE49-F238E27FC236}">
                <a16:creationId xmlns:a16="http://schemas.microsoft.com/office/drawing/2014/main" id="{4A22383D-8D51-5C4C-B516-B6FC9E6C83E6}"/>
              </a:ext>
            </a:extLst>
          </p:cNvPr>
          <p:cNvSpPr txBox="1">
            <a:spLocks/>
          </p:cNvSpPr>
          <p:nvPr/>
        </p:nvSpPr>
        <p:spPr>
          <a:xfrm>
            <a:off x="1362503" y="491850"/>
            <a:ext cx="8877689"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VIRTUAL CLINICAL TRIALS</a:t>
            </a:r>
          </a:p>
        </p:txBody>
      </p:sp>
      <p:sp>
        <p:nvSpPr>
          <p:cNvPr id="11" name="Rectangle 10">
            <a:extLst>
              <a:ext uri="{FF2B5EF4-FFF2-40B4-BE49-F238E27FC236}">
                <a16:creationId xmlns:a16="http://schemas.microsoft.com/office/drawing/2014/main" id="{E286D137-564C-4787-B6B4-44C9B95A8EB9}"/>
              </a:ext>
            </a:extLst>
          </p:cNvPr>
          <p:cNvSpPr/>
          <p:nvPr/>
        </p:nvSpPr>
        <p:spPr>
          <a:xfrm>
            <a:off x="531505" y="1883111"/>
            <a:ext cx="8759950" cy="1338828"/>
          </a:xfrm>
          <a:prstGeom prst="rect">
            <a:avLst/>
          </a:prstGeom>
        </p:spPr>
        <p:txBody>
          <a:bodyPr wrap="square" lIns="91440" tIns="45720" rIns="91440" bIns="45720" anchor="t">
            <a:spAutoFit/>
          </a:bodyPr>
          <a:lstStyle/>
          <a:p>
            <a:pPr lvl="1">
              <a:spcAft>
                <a:spcPts val="600"/>
              </a:spcAft>
            </a:pPr>
            <a:r>
              <a:rPr lang="en-US" sz="2200" b="1" dirty="0">
                <a:latin typeface="Arial"/>
                <a:cs typeface="Arial"/>
              </a:rPr>
              <a:t>Anticipation of changes in the conduct of clinical trials</a:t>
            </a:r>
          </a:p>
          <a:p>
            <a:pPr marL="1435100" lvl="3" indent="-285750">
              <a:buClr>
                <a:srgbClr val="CFB87C"/>
              </a:buClr>
              <a:buFont typeface="Arial" panose="020B0604020202020204" pitchFamily="34" charset="0"/>
              <a:buChar char="•"/>
            </a:pPr>
            <a:r>
              <a:rPr lang="en-US" dirty="0">
                <a:latin typeface="Arial"/>
                <a:cs typeface="Arial"/>
              </a:rPr>
              <a:t>Some of this is technology, some of this is COVID related learning</a:t>
            </a:r>
          </a:p>
          <a:p>
            <a:pPr marL="1435100" lvl="3" indent="-285750">
              <a:buClr>
                <a:srgbClr val="CFB87C"/>
              </a:buClr>
              <a:buFont typeface="Arial" panose="020B0604020202020204" pitchFamily="34" charset="0"/>
              <a:buChar char="•"/>
            </a:pPr>
            <a:r>
              <a:rPr lang="en-US" dirty="0">
                <a:latin typeface="Arial"/>
                <a:cs typeface="Arial"/>
              </a:rPr>
              <a:t>The clinical trials of the future will likely be very different</a:t>
            </a:r>
          </a:p>
          <a:p>
            <a:pPr marL="1435100" lvl="3" indent="-285750">
              <a:buClr>
                <a:srgbClr val="CFB87C"/>
              </a:buClr>
              <a:buFont typeface="Arial" panose="020B0604020202020204" pitchFamily="34" charset="0"/>
              <a:buChar char="•"/>
            </a:pPr>
            <a:r>
              <a:rPr lang="en-US" dirty="0">
                <a:latin typeface="Arial"/>
                <a:cs typeface="Arial"/>
              </a:rPr>
              <a:t>One goal is to reduce the burden on participants and providers</a:t>
            </a:r>
          </a:p>
        </p:txBody>
      </p:sp>
      <p:sp>
        <p:nvSpPr>
          <p:cNvPr id="14" name="Rectangle 13">
            <a:extLst>
              <a:ext uri="{FF2B5EF4-FFF2-40B4-BE49-F238E27FC236}">
                <a16:creationId xmlns:a16="http://schemas.microsoft.com/office/drawing/2014/main" id="{6F357DA0-679B-49C6-B982-EBF0E98F1123}"/>
              </a:ext>
            </a:extLst>
          </p:cNvPr>
          <p:cNvSpPr/>
          <p:nvPr/>
        </p:nvSpPr>
        <p:spPr>
          <a:xfrm>
            <a:off x="531505" y="3636062"/>
            <a:ext cx="8992639" cy="1123384"/>
          </a:xfrm>
          <a:prstGeom prst="rect">
            <a:avLst/>
          </a:prstGeom>
        </p:spPr>
        <p:txBody>
          <a:bodyPr wrap="square" lIns="91440" tIns="45720" rIns="91440" bIns="45720" anchor="t">
            <a:spAutoFit/>
          </a:bodyPr>
          <a:lstStyle/>
          <a:p>
            <a:pPr lvl="1">
              <a:spcAft>
                <a:spcPts val="600"/>
              </a:spcAft>
            </a:pPr>
            <a:r>
              <a:rPr lang="en-US" sz="2200" b="1" dirty="0">
                <a:latin typeface="Arial"/>
                <a:cs typeface="Arial"/>
              </a:rPr>
              <a:t>Bringing together a working group in this area to explore opportunities on campus</a:t>
            </a:r>
          </a:p>
          <a:p>
            <a:pPr marL="1435100" lvl="3" indent="-285750">
              <a:buClr>
                <a:srgbClr val="CFB87C"/>
              </a:buClr>
              <a:buFont typeface="Arial" panose="020B0604020202020204" pitchFamily="34" charset="0"/>
              <a:buChar char="•"/>
            </a:pPr>
            <a:r>
              <a:rPr lang="en-US" dirty="0">
                <a:latin typeface="Arial"/>
                <a:cs typeface="Arial"/>
              </a:rPr>
              <a:t>We have multiple applicable resources and experts on campus</a:t>
            </a:r>
          </a:p>
        </p:txBody>
      </p:sp>
    </p:spTree>
    <p:extLst>
      <p:ext uri="{BB962C8B-B14F-4D97-AF65-F5344CB8AC3E}">
        <p14:creationId xmlns:p14="http://schemas.microsoft.com/office/powerpoint/2010/main" val="2615122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a:extLst>
              <a:ext uri="{FF2B5EF4-FFF2-40B4-BE49-F238E27FC236}">
                <a16:creationId xmlns:a16="http://schemas.microsoft.com/office/drawing/2014/main" id="{2E382034-316C-364A-BD8E-74889D25C5C9}"/>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Future outline">
            <a:extLst>
              <a:ext uri="{FF2B5EF4-FFF2-40B4-BE49-F238E27FC236}">
                <a16:creationId xmlns:a16="http://schemas.microsoft.com/office/drawing/2014/main" id="{745F5ED6-6E24-474B-960F-ABA413E0AD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12" y="417579"/>
            <a:ext cx="642706" cy="642706"/>
          </a:xfrm>
          <a:prstGeom prst="rect">
            <a:avLst/>
          </a:prstGeom>
        </p:spPr>
      </p:pic>
      <p:sp>
        <p:nvSpPr>
          <p:cNvPr id="10" name="Parallelogram 9">
            <a:extLst>
              <a:ext uri="{FF2B5EF4-FFF2-40B4-BE49-F238E27FC236}">
                <a16:creationId xmlns:a16="http://schemas.microsoft.com/office/drawing/2014/main" id="{E1B2E79B-50D3-054A-9EEC-4B901FFD9C50}"/>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2" name="Text Placeholder 2">
            <a:extLst>
              <a:ext uri="{FF2B5EF4-FFF2-40B4-BE49-F238E27FC236}">
                <a16:creationId xmlns:a16="http://schemas.microsoft.com/office/drawing/2014/main" id="{4A22383D-8D51-5C4C-B516-B6FC9E6C83E6}"/>
              </a:ext>
            </a:extLst>
          </p:cNvPr>
          <p:cNvSpPr txBox="1">
            <a:spLocks/>
          </p:cNvSpPr>
          <p:nvPr/>
        </p:nvSpPr>
        <p:spPr>
          <a:xfrm>
            <a:off x="1362503" y="491850"/>
            <a:ext cx="8877689"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VIRTUAL CLINICAL TRIALS</a:t>
            </a:r>
          </a:p>
        </p:txBody>
      </p:sp>
      <p:sp>
        <p:nvSpPr>
          <p:cNvPr id="4" name="TextBox 3">
            <a:extLst>
              <a:ext uri="{FF2B5EF4-FFF2-40B4-BE49-F238E27FC236}">
                <a16:creationId xmlns:a16="http://schemas.microsoft.com/office/drawing/2014/main" id="{CE26F8CE-6871-4102-8345-0F8E47F9C52B}"/>
              </a:ext>
            </a:extLst>
          </p:cNvPr>
          <p:cNvSpPr txBox="1"/>
          <p:nvPr/>
        </p:nvSpPr>
        <p:spPr>
          <a:xfrm>
            <a:off x="2631991" y="2119643"/>
            <a:ext cx="7112927" cy="2939266"/>
          </a:xfrm>
          <a:prstGeom prst="rect">
            <a:avLst/>
          </a:prstGeom>
          <a:noFill/>
        </p:spPr>
        <p:txBody>
          <a:bodyPr wrap="square" rtlCol="0">
            <a:spAutoFit/>
          </a:bodyPr>
          <a:lstStyle/>
          <a:p>
            <a:r>
              <a:rPr lang="en-US" sz="2100" dirty="0">
                <a:latin typeface="Helvetica" panose="020B0604020202020204" pitchFamily="34" charset="0"/>
                <a:cs typeface="Helvetica" panose="020B0604020202020204" pitchFamily="34" charset="0"/>
              </a:rPr>
              <a:t>Collecting data by a patient going to a clinic visit with a study coordinator allows for a lot of consistency and rigor, but it's a very limited slice of human existence. When you start monitoring research participants at home, around the clock, with sensors and a sleep monitor and running a wide array of tests on them, well, that's a whole different view of the human condition.</a:t>
            </a:r>
          </a:p>
          <a:p>
            <a:endParaRPr lang="en-US" sz="2000" dirty="0">
              <a:latin typeface="Helvetica" panose="020B0604020202020204" pitchFamily="34" charset="0"/>
              <a:cs typeface="Helvetica" panose="020B0604020202020204" pitchFamily="34" charset="0"/>
            </a:endParaRPr>
          </a:p>
          <a:p>
            <a:r>
              <a:rPr lang="en-US" dirty="0"/>
              <a:t>-Robert </a:t>
            </a:r>
            <a:r>
              <a:rPr lang="en-US" dirty="0" err="1"/>
              <a:t>Califf</a:t>
            </a:r>
            <a:r>
              <a:rPr lang="en-US" dirty="0"/>
              <a:t>, MD </a:t>
            </a:r>
          </a:p>
        </p:txBody>
      </p:sp>
      <p:sp>
        <p:nvSpPr>
          <p:cNvPr id="13" name="TextBox 12">
            <a:extLst>
              <a:ext uri="{FF2B5EF4-FFF2-40B4-BE49-F238E27FC236}">
                <a16:creationId xmlns:a16="http://schemas.microsoft.com/office/drawing/2014/main" id="{1117B6AE-7C07-42F9-9F45-6430DDCFD063}"/>
              </a:ext>
            </a:extLst>
          </p:cNvPr>
          <p:cNvSpPr txBox="1"/>
          <p:nvPr/>
        </p:nvSpPr>
        <p:spPr>
          <a:xfrm>
            <a:off x="2234593" y="5694438"/>
            <a:ext cx="8698112" cy="261610"/>
          </a:xfrm>
          <a:prstGeom prst="rect">
            <a:avLst/>
          </a:prstGeom>
          <a:noFill/>
        </p:spPr>
        <p:txBody>
          <a:bodyPr wrap="square">
            <a:spAutoFit/>
          </a:bodyPr>
          <a:lstStyle/>
          <a:p>
            <a:r>
              <a:rPr lang="en-US" sz="1100" dirty="0"/>
              <a:t>https://www.acc.org/latest-in-cardiology/articles/2021/08/01/12/42/cover-story-clinical-research-in-a-big-data-high-tech-world</a:t>
            </a:r>
          </a:p>
        </p:txBody>
      </p:sp>
      <p:pic>
        <p:nvPicPr>
          <p:cNvPr id="11" name="Graphic 10">
            <a:extLst>
              <a:ext uri="{FF2B5EF4-FFF2-40B4-BE49-F238E27FC236}">
                <a16:creationId xmlns:a16="http://schemas.microsoft.com/office/drawing/2014/main" id="{06097446-8489-49A5-8E81-7F7E5D1A8E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2819" y="1703359"/>
            <a:ext cx="673624" cy="673624"/>
          </a:xfrm>
          <a:prstGeom prst="rect">
            <a:avLst/>
          </a:prstGeom>
        </p:spPr>
      </p:pic>
      <p:pic>
        <p:nvPicPr>
          <p:cNvPr id="15" name="Graphic 14">
            <a:extLst>
              <a:ext uri="{FF2B5EF4-FFF2-40B4-BE49-F238E27FC236}">
                <a16:creationId xmlns:a16="http://schemas.microsoft.com/office/drawing/2014/main" id="{8DDDCBC7-E16D-449C-91F9-CAA711483A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9795" y="4680809"/>
            <a:ext cx="642003" cy="642003"/>
          </a:xfrm>
          <a:prstGeom prst="rect">
            <a:avLst/>
          </a:prstGeom>
        </p:spPr>
      </p:pic>
      <p:cxnSp>
        <p:nvCxnSpPr>
          <p:cNvPr id="21" name="Straight Connector 20">
            <a:extLst>
              <a:ext uri="{FF2B5EF4-FFF2-40B4-BE49-F238E27FC236}">
                <a16:creationId xmlns:a16="http://schemas.microsoft.com/office/drawing/2014/main" id="{8C6FFD84-250C-40E2-9AC0-2939F4BA8867}"/>
              </a:ext>
            </a:extLst>
          </p:cNvPr>
          <p:cNvCxnSpPr>
            <a:cxnSpLocks/>
          </p:cNvCxnSpPr>
          <p:nvPr/>
        </p:nvCxnSpPr>
        <p:spPr>
          <a:xfrm>
            <a:off x="2845942" y="1831965"/>
            <a:ext cx="7034506" cy="0"/>
          </a:xfrm>
          <a:prstGeom prst="line">
            <a:avLst/>
          </a:prstGeom>
          <a:ln w="38100">
            <a:solidFill>
              <a:srgbClr val="CFB87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66BFBC4-A599-4479-9B6D-F3AE707945E5}"/>
              </a:ext>
            </a:extLst>
          </p:cNvPr>
          <p:cNvCxnSpPr>
            <a:cxnSpLocks/>
          </p:cNvCxnSpPr>
          <p:nvPr/>
        </p:nvCxnSpPr>
        <p:spPr>
          <a:xfrm flipH="1">
            <a:off x="9883740" y="1818526"/>
            <a:ext cx="1" cy="2248064"/>
          </a:xfrm>
          <a:prstGeom prst="line">
            <a:avLst/>
          </a:prstGeom>
          <a:ln w="38100">
            <a:solidFill>
              <a:srgbClr val="CFB87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7B8F5C-E99C-46F6-A658-D2F09807FA55}"/>
              </a:ext>
            </a:extLst>
          </p:cNvPr>
          <p:cNvCxnSpPr>
            <a:cxnSpLocks/>
          </p:cNvCxnSpPr>
          <p:nvPr/>
        </p:nvCxnSpPr>
        <p:spPr>
          <a:xfrm>
            <a:off x="2287690" y="2942558"/>
            <a:ext cx="0" cy="2307534"/>
          </a:xfrm>
          <a:prstGeom prst="line">
            <a:avLst/>
          </a:prstGeom>
          <a:ln w="38100">
            <a:solidFill>
              <a:srgbClr val="CFB87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3F1FB4-6E47-434C-9947-D0113C49E871}"/>
              </a:ext>
            </a:extLst>
          </p:cNvPr>
          <p:cNvCxnSpPr>
            <a:cxnSpLocks/>
          </p:cNvCxnSpPr>
          <p:nvPr/>
        </p:nvCxnSpPr>
        <p:spPr>
          <a:xfrm>
            <a:off x="2287690" y="5250092"/>
            <a:ext cx="6907681" cy="0"/>
          </a:xfrm>
          <a:prstGeom prst="line">
            <a:avLst/>
          </a:prstGeom>
          <a:ln w="38100">
            <a:solidFill>
              <a:srgbClr val="CFB8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106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EF332B2F-FA2D-7D48-BEE7-952045A3EE0D}"/>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Future outline">
            <a:extLst>
              <a:ext uri="{FF2B5EF4-FFF2-40B4-BE49-F238E27FC236}">
                <a16:creationId xmlns:a16="http://schemas.microsoft.com/office/drawing/2014/main" id="{06711647-0B05-7E43-88D3-550A6147BB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12" y="417579"/>
            <a:ext cx="642706" cy="642706"/>
          </a:xfrm>
          <a:prstGeom prst="rect">
            <a:avLst/>
          </a:prstGeom>
        </p:spPr>
      </p:pic>
      <p:sp>
        <p:nvSpPr>
          <p:cNvPr id="18" name="Parallelogram 17">
            <a:extLst>
              <a:ext uri="{FF2B5EF4-FFF2-40B4-BE49-F238E27FC236}">
                <a16:creationId xmlns:a16="http://schemas.microsoft.com/office/drawing/2014/main" id="{32F3851B-E59E-DD49-9C4D-F82E37E07A17}"/>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6" name="Text Placeholder 2"/>
          <p:cNvSpPr>
            <a:spLocks noGrp="1"/>
          </p:cNvSpPr>
          <p:nvPr>
            <p:ph type="body" sz="quarter" idx="12"/>
          </p:nvPr>
        </p:nvSpPr>
        <p:spPr>
          <a:xfrm>
            <a:off x="1388020" y="491850"/>
            <a:ext cx="11013428" cy="725897"/>
          </a:xfrm>
        </p:spPr>
        <p:txBody>
          <a:bodyPr>
            <a:noAutofit/>
          </a:bodyPr>
          <a:lstStyle/>
          <a:p>
            <a:r>
              <a:rPr lang="en-US" sz="3600" err="1">
                <a:solidFill>
                  <a:schemeClr val="bg1"/>
                </a:solidFill>
                <a:latin typeface="Helvetica" pitchFamily="2" charset="0"/>
                <a:cs typeface="Calibri Light" panose="020F0302020204030204" pitchFamily="34" charset="0"/>
              </a:rPr>
              <a:t>COVIDome</a:t>
            </a:r>
            <a:endParaRPr lang="en-US" sz="3600">
              <a:solidFill>
                <a:schemeClr val="bg1"/>
              </a:solidFill>
              <a:latin typeface="Helvetica" pitchFamily="2" charset="0"/>
              <a:cs typeface="Calibri Light" panose="020F0302020204030204" pitchFamily="34" charset="0"/>
            </a:endParaRPr>
          </a:p>
        </p:txBody>
      </p:sp>
      <p:pic>
        <p:nvPicPr>
          <p:cNvPr id="3" name="Picture 2">
            <a:extLst>
              <a:ext uri="{FF2B5EF4-FFF2-40B4-BE49-F238E27FC236}">
                <a16:creationId xmlns:a16="http://schemas.microsoft.com/office/drawing/2014/main" id="{36BB00FF-8566-4348-8368-71A621CD5180}"/>
              </a:ext>
            </a:extLst>
          </p:cNvPr>
          <p:cNvPicPr>
            <a:picLocks noChangeAspect="1"/>
          </p:cNvPicPr>
          <p:nvPr/>
        </p:nvPicPr>
        <p:blipFill>
          <a:blip r:embed="rId5"/>
          <a:stretch>
            <a:fillRect/>
          </a:stretch>
        </p:blipFill>
        <p:spPr>
          <a:xfrm>
            <a:off x="6096000" y="1497912"/>
            <a:ext cx="5530656" cy="4315216"/>
          </a:xfrm>
          <a:prstGeom prst="rect">
            <a:avLst/>
          </a:prstGeom>
        </p:spPr>
      </p:pic>
      <p:sp>
        <p:nvSpPr>
          <p:cNvPr id="9" name="Text Placeholder 1">
            <a:extLst>
              <a:ext uri="{FF2B5EF4-FFF2-40B4-BE49-F238E27FC236}">
                <a16:creationId xmlns:a16="http://schemas.microsoft.com/office/drawing/2014/main" id="{5B21B4FF-1B4C-4BC2-8BE1-187C0869DFD9}"/>
              </a:ext>
            </a:extLst>
          </p:cNvPr>
          <p:cNvSpPr>
            <a:spLocks noGrp="1"/>
          </p:cNvSpPr>
          <p:nvPr>
            <p:ph type="body" sz="quarter" idx="11"/>
          </p:nvPr>
        </p:nvSpPr>
        <p:spPr>
          <a:xfrm>
            <a:off x="382803" y="1705509"/>
            <a:ext cx="4949485" cy="3945277"/>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US" sz="2000" dirty="0">
                <a:solidFill>
                  <a:schemeClr val="tx1"/>
                </a:solidFill>
              </a:rPr>
              <a:t>Effort led by Joaquin Espinosa, PhD</a:t>
            </a:r>
          </a:p>
          <a:p>
            <a:pPr marL="514350" lvl="1" indent="-342900">
              <a:buFont typeface="Arial" panose="020B0604020202020204" pitchFamily="34" charset="0"/>
              <a:buChar char="•"/>
            </a:pPr>
            <a:r>
              <a:rPr lang="en-US" sz="2000" dirty="0">
                <a:solidFill>
                  <a:schemeClr val="tx1"/>
                </a:solidFill>
                <a:hlinkClick r:id="rId6"/>
              </a:rPr>
              <a:t>https://medschool.cuanschutz.edu/covidome</a:t>
            </a:r>
            <a:r>
              <a:rPr lang="en-US" sz="2000" dirty="0">
                <a:solidFill>
                  <a:schemeClr val="tx1"/>
                </a:solidFill>
              </a:rPr>
              <a:t> </a:t>
            </a:r>
          </a:p>
          <a:p>
            <a:pPr marL="514350" lvl="1" indent="-342900">
              <a:buFont typeface="Arial" panose="020B0604020202020204" pitchFamily="34" charset="0"/>
              <a:buChar char="•"/>
            </a:pPr>
            <a:r>
              <a:rPr lang="en-US" sz="2000" dirty="0">
                <a:solidFill>
                  <a:schemeClr val="tx1"/>
                </a:solidFill>
              </a:rPr>
              <a:t>COVIDome Explorer used by 1400 + users in 60+ countries</a:t>
            </a:r>
          </a:p>
          <a:p>
            <a:pPr marL="342900" indent="-342900"/>
            <a:r>
              <a:rPr lang="en-US" sz="2000" dirty="0">
                <a:solidFill>
                  <a:schemeClr val="tx1"/>
                </a:solidFill>
              </a:rPr>
              <a:t>Has led to publications including in </a:t>
            </a:r>
            <a:r>
              <a:rPr lang="en-US" sz="2000" i="1" dirty="0">
                <a:solidFill>
                  <a:schemeClr val="tx1"/>
                </a:solidFill>
              </a:rPr>
              <a:t>Cell Reports</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Health Care worker COVID effort in collaboration with Kevin Deane, MD and others</a:t>
            </a:r>
          </a:p>
          <a:p>
            <a:pPr marL="800100" lvl="1" indent="-342900">
              <a:buFont typeface="Arial" panose="020B0604020202020204" pitchFamily="34" charset="0"/>
              <a:buChar char="•"/>
            </a:pPr>
            <a:r>
              <a:rPr lang="en-US" dirty="0">
                <a:solidFill>
                  <a:schemeClr val="tx1"/>
                </a:solidFill>
              </a:rPr>
              <a:t>Elena Hsieh, MD:  COVID-19 Risk Factors And Immune Response In Healthcare Workers</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endParaRPr lang="en-US" sz="2000" dirty="0">
              <a:solidFill>
                <a:schemeClr val="tx1"/>
              </a:solidFill>
            </a:endParaRPr>
          </a:p>
          <a:p>
            <a:endParaRPr lang="en-US" sz="2000" dirty="0">
              <a:solidFill>
                <a:schemeClr val="tx1"/>
              </a:solidFill>
              <a:latin typeface="Helvetica" pitchFamily="2" charset="0"/>
            </a:endParaRPr>
          </a:p>
          <a:p>
            <a:endParaRPr lang="en-US" sz="2000" dirty="0">
              <a:solidFill>
                <a:schemeClr val="tx1"/>
              </a:solidFill>
              <a:latin typeface="Helvetica" pitchFamily="2" charset="0"/>
            </a:endParaRPr>
          </a:p>
        </p:txBody>
      </p:sp>
    </p:spTree>
    <p:extLst>
      <p:ext uri="{BB962C8B-B14F-4D97-AF65-F5344CB8AC3E}">
        <p14:creationId xmlns:p14="http://schemas.microsoft.com/office/powerpoint/2010/main" val="394042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0C3C1B-CB0C-4806-93B3-AD6862F1C16A}"/>
              </a:ext>
            </a:extLst>
          </p:cNvPr>
          <p:cNvSpPr/>
          <p:nvPr/>
        </p:nvSpPr>
        <p:spPr>
          <a:xfrm>
            <a:off x="434244" y="1548187"/>
            <a:ext cx="7268925" cy="3539430"/>
          </a:xfrm>
          <a:prstGeom prst="rect">
            <a:avLst/>
          </a:prstGeom>
        </p:spPr>
        <p:txBody>
          <a:bodyPr wrap="square" lIns="91440" tIns="45720" rIns="91440" bIns="45720" anchor="t">
            <a:spAutoFit/>
          </a:bodyPr>
          <a:lstStyle/>
          <a:p>
            <a:pPr marL="285750" indent="-285750">
              <a:buClr>
                <a:srgbClr val="CFB87C"/>
              </a:buClr>
              <a:buFont typeface="Arial" panose="020B0604020202020204" pitchFamily="34" charset="0"/>
              <a:buChar char="•"/>
            </a:pPr>
            <a:r>
              <a:rPr lang="en-US" sz="1400" b="0" i="0" dirty="0">
                <a:solidFill>
                  <a:srgbClr val="000000"/>
                </a:solidFill>
                <a:effectLst/>
                <a:latin typeface="Helvetica"/>
                <a:cs typeface="Calibri"/>
              </a:rPr>
              <a:t>A Phase I study of feasibility and safety of UCD19 CAR T Cells in adult patients with B-Cell Non-Hodgkin Lymphoma (B-NHL)</a:t>
            </a:r>
            <a:r>
              <a:rPr lang="en-US" sz="1400" b="1" dirty="0">
                <a:solidFill>
                  <a:srgbClr val="000000"/>
                </a:solidFill>
                <a:latin typeface="Helvetica"/>
                <a:cs typeface="Calibri"/>
              </a:rPr>
              <a:t> </a:t>
            </a:r>
            <a:endParaRPr lang="en-US" sz="1400" b="1" dirty="0">
              <a:solidFill>
                <a:srgbClr val="000000"/>
              </a:solidFill>
              <a:latin typeface="Helvetica" pitchFamily="2" charset="0"/>
              <a:cs typeface="Calibri" panose="020F0502020204030204" pitchFamily="34" charset="0"/>
            </a:endParaRPr>
          </a:p>
          <a:p>
            <a:pPr lvl="1">
              <a:buClr>
                <a:srgbClr val="CFB87C"/>
              </a:buClr>
            </a:pPr>
            <a:r>
              <a:rPr lang="en-US" sz="1400" b="1" dirty="0">
                <a:solidFill>
                  <a:srgbClr val="000000"/>
                </a:solidFill>
                <a:latin typeface="Helvetica"/>
                <a:cs typeface="Calibri"/>
              </a:rPr>
              <a:t>Site PI: Manali Kamdar, MD</a:t>
            </a:r>
            <a:endParaRPr lang="en-US" sz="1400" b="0" i="0" dirty="0">
              <a:solidFill>
                <a:srgbClr val="000000"/>
              </a:solidFill>
              <a:effectLst/>
              <a:latin typeface="Helvetica"/>
              <a:cs typeface="Calibri"/>
            </a:endParaRPr>
          </a:p>
          <a:p>
            <a:pPr lvl="1">
              <a:buClr>
                <a:srgbClr val="CFB87C"/>
              </a:buClr>
            </a:pPr>
            <a:r>
              <a:rPr lang="en-US" sz="1400" i="1" dirty="0">
                <a:solidFill>
                  <a:srgbClr val="000000"/>
                </a:solidFill>
                <a:latin typeface="Helvetica"/>
                <a:cs typeface="Calibri"/>
              </a:rPr>
              <a:t>Currently Enrolling</a:t>
            </a:r>
          </a:p>
          <a:p>
            <a:pPr marL="742950" lvl="1" indent="-285750">
              <a:buClr>
                <a:srgbClr val="CFB87C"/>
              </a:buClr>
              <a:buFont typeface="Arial" panose="020B0604020202020204" pitchFamily="34" charset="0"/>
              <a:buChar char="•"/>
            </a:pPr>
            <a:endParaRPr lang="en-US" sz="1400" b="0" i="1" dirty="0">
              <a:solidFill>
                <a:srgbClr val="000000"/>
              </a:solidFill>
              <a:effectLst/>
              <a:latin typeface="Helvetica" pitchFamily="2" charset="0"/>
              <a:cs typeface="Calibri" panose="020F0502020204030204" pitchFamily="34" charset="0"/>
            </a:endParaRPr>
          </a:p>
          <a:p>
            <a:pPr marL="285750" indent="-285750" algn="l">
              <a:buClr>
                <a:srgbClr val="CFB87C"/>
              </a:buClr>
              <a:buFont typeface="Arial" panose="020B0604020202020204" pitchFamily="34" charset="0"/>
              <a:buChar char="•"/>
            </a:pPr>
            <a:r>
              <a:rPr lang="en-US" sz="1400" b="0" i="0" dirty="0">
                <a:solidFill>
                  <a:srgbClr val="000000"/>
                </a:solidFill>
                <a:effectLst/>
                <a:latin typeface="Helvetica"/>
                <a:cs typeface="Calibri"/>
              </a:rPr>
              <a:t>A Phase I/II study of preliminary efficacy of UCD19 CAR T Cells in pediatric patients with B-Cell Acute Lymphoblastic Leukemia (B-ALL) and B-Cell Non-Hodgkin Lymphoma (B-NHL)</a:t>
            </a:r>
          </a:p>
          <a:p>
            <a:pPr lvl="1">
              <a:buClr>
                <a:srgbClr val="CFB87C"/>
              </a:buClr>
            </a:pPr>
            <a:r>
              <a:rPr lang="en-US" sz="1400" b="1" i="0" dirty="0">
                <a:solidFill>
                  <a:srgbClr val="000000"/>
                </a:solidFill>
                <a:effectLst/>
                <a:latin typeface="Helvetica"/>
                <a:cs typeface="Calibri"/>
              </a:rPr>
              <a:t>Site PI: </a:t>
            </a:r>
            <a:r>
              <a:rPr lang="en-US" sz="1400" b="1" dirty="0">
                <a:solidFill>
                  <a:srgbClr val="000000"/>
                </a:solidFill>
                <a:latin typeface="Helvetica"/>
                <a:cs typeface="Calibri"/>
              </a:rPr>
              <a:t>Amy</a:t>
            </a:r>
            <a:r>
              <a:rPr lang="en-US" sz="1400" b="1" i="0" dirty="0">
                <a:solidFill>
                  <a:srgbClr val="000000"/>
                </a:solidFill>
                <a:effectLst/>
                <a:latin typeface="Helvetica"/>
                <a:cs typeface="Calibri"/>
              </a:rPr>
              <a:t> Keating</a:t>
            </a:r>
            <a:r>
              <a:rPr lang="en-US" sz="1400" b="1" dirty="0">
                <a:solidFill>
                  <a:srgbClr val="000000"/>
                </a:solidFill>
                <a:latin typeface="Helvetica"/>
                <a:cs typeface="Calibri"/>
              </a:rPr>
              <a:t>, MD</a:t>
            </a:r>
            <a:endParaRPr lang="en-US" sz="1400" b="0" i="0" dirty="0">
              <a:solidFill>
                <a:srgbClr val="000000"/>
              </a:solidFill>
              <a:effectLst/>
              <a:latin typeface="Helvetica"/>
              <a:cs typeface="Calibri"/>
            </a:endParaRPr>
          </a:p>
          <a:p>
            <a:pPr lvl="1">
              <a:buClr>
                <a:srgbClr val="CFB87C"/>
              </a:buClr>
            </a:pPr>
            <a:r>
              <a:rPr lang="en-US" sz="1400" i="1" dirty="0">
                <a:solidFill>
                  <a:srgbClr val="000000"/>
                </a:solidFill>
                <a:latin typeface="Helvetica"/>
                <a:cs typeface="Calibri"/>
              </a:rPr>
              <a:t>Currently Enrolling</a:t>
            </a:r>
          </a:p>
          <a:p>
            <a:pPr marL="742950" lvl="1" indent="-285750">
              <a:buClr>
                <a:srgbClr val="CFB87C"/>
              </a:buClr>
              <a:buFont typeface="Arial" panose="020B0604020202020204" pitchFamily="34" charset="0"/>
              <a:buChar char="•"/>
            </a:pPr>
            <a:endParaRPr lang="en-US" sz="1400" b="0" i="1" dirty="0">
              <a:solidFill>
                <a:srgbClr val="000000"/>
              </a:solidFill>
              <a:effectLst/>
              <a:latin typeface="Helvetica" pitchFamily="2" charset="0"/>
              <a:cs typeface="Calibri" panose="020F0502020204030204" pitchFamily="34" charset="0"/>
            </a:endParaRPr>
          </a:p>
          <a:p>
            <a:pPr marL="285750" indent="-285750" algn="l">
              <a:buClr>
                <a:srgbClr val="CFB87C"/>
              </a:buClr>
              <a:buFont typeface="Arial" panose="020B0604020202020204" pitchFamily="34" charset="0"/>
              <a:buChar char="•"/>
            </a:pPr>
            <a:r>
              <a:rPr lang="en-US" sz="1400" b="0" i="0" dirty="0">
                <a:solidFill>
                  <a:srgbClr val="000000"/>
                </a:solidFill>
                <a:effectLst/>
                <a:latin typeface="Helvetica"/>
                <a:cs typeface="Calibri"/>
              </a:rPr>
              <a:t>A Phase I/</a:t>
            </a:r>
            <a:r>
              <a:rPr lang="en-US" sz="1400" b="0" i="0" dirty="0" err="1">
                <a:solidFill>
                  <a:srgbClr val="000000"/>
                </a:solidFill>
                <a:effectLst/>
                <a:latin typeface="Helvetica"/>
                <a:cs typeface="Calibri"/>
              </a:rPr>
              <a:t>Ib</a:t>
            </a:r>
            <a:r>
              <a:rPr lang="en-US" sz="1400" b="0" i="0" dirty="0">
                <a:solidFill>
                  <a:srgbClr val="000000"/>
                </a:solidFill>
                <a:effectLst/>
                <a:latin typeface="Helvetica"/>
                <a:cs typeface="Calibri"/>
              </a:rPr>
              <a:t> study of bispecific UCD19x22 CAR T Cells in adolescent and adult patients with B-Cell Non-Hodgkin Lymphoma (B-NHL)</a:t>
            </a:r>
          </a:p>
          <a:p>
            <a:pPr lvl="1">
              <a:buClr>
                <a:srgbClr val="CFB87C"/>
              </a:buClr>
            </a:pPr>
            <a:r>
              <a:rPr lang="en-US" sz="1400" b="1" dirty="0">
                <a:solidFill>
                  <a:srgbClr val="000000"/>
                </a:solidFill>
                <a:latin typeface="Helvetica"/>
                <a:cs typeface="Calibri"/>
              </a:rPr>
              <a:t>Site PI: Manali Kamdar, MD</a:t>
            </a:r>
            <a:endParaRPr lang="en-US" sz="1400" b="1" i="0" dirty="0">
              <a:solidFill>
                <a:srgbClr val="000000"/>
              </a:solidFill>
              <a:effectLst/>
              <a:latin typeface="Helvetica"/>
              <a:cs typeface="Calibri"/>
            </a:endParaRPr>
          </a:p>
          <a:p>
            <a:pPr lvl="1">
              <a:buClr>
                <a:srgbClr val="CFB87C"/>
              </a:buClr>
            </a:pPr>
            <a:r>
              <a:rPr lang="en-US" sz="1400" i="1" dirty="0">
                <a:solidFill>
                  <a:srgbClr val="000000"/>
                </a:solidFill>
                <a:latin typeface="Helvetica"/>
                <a:cs typeface="Calibri"/>
              </a:rPr>
              <a:t>Currently Enrolling</a:t>
            </a:r>
            <a:endParaRPr lang="en-US" sz="1400" b="0" i="1" dirty="0">
              <a:solidFill>
                <a:srgbClr val="000000"/>
              </a:solidFill>
              <a:effectLst/>
              <a:latin typeface="Helvetica"/>
              <a:cs typeface="Calibri"/>
            </a:endParaRPr>
          </a:p>
          <a:p>
            <a:pPr marL="742950" lvl="1" indent="-285750">
              <a:buClr>
                <a:srgbClr val="CFB87C"/>
              </a:buClr>
              <a:buFont typeface="Arial" panose="020B0604020202020204" pitchFamily="34" charset="0"/>
              <a:buChar char="•"/>
            </a:pPr>
            <a:endParaRPr lang="en-US" sz="1400" i="1" dirty="0">
              <a:solidFill>
                <a:srgbClr val="000000"/>
              </a:solidFill>
              <a:latin typeface="Helvetica" pitchFamily="2" charset="0"/>
              <a:cs typeface="Calibri" panose="020F0502020204030204" pitchFamily="34" charset="0"/>
            </a:endParaRPr>
          </a:p>
        </p:txBody>
      </p:sp>
      <p:sp>
        <p:nvSpPr>
          <p:cNvPr id="12" name="Parallelogram 11">
            <a:extLst>
              <a:ext uri="{FF2B5EF4-FFF2-40B4-BE49-F238E27FC236}">
                <a16:creationId xmlns:a16="http://schemas.microsoft.com/office/drawing/2014/main" id="{95D13E8D-0A80-A848-B069-C923CEA7E809}"/>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Future outline">
            <a:extLst>
              <a:ext uri="{FF2B5EF4-FFF2-40B4-BE49-F238E27FC236}">
                <a16:creationId xmlns:a16="http://schemas.microsoft.com/office/drawing/2014/main" id="{D3FF1ACC-3F33-3F42-A428-41A5F2B42D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12" y="417579"/>
            <a:ext cx="642706" cy="642706"/>
          </a:xfrm>
          <a:prstGeom prst="rect">
            <a:avLst/>
          </a:prstGeom>
        </p:spPr>
      </p:pic>
      <p:sp>
        <p:nvSpPr>
          <p:cNvPr id="19" name="Parallelogram 18">
            <a:extLst>
              <a:ext uri="{FF2B5EF4-FFF2-40B4-BE49-F238E27FC236}">
                <a16:creationId xmlns:a16="http://schemas.microsoft.com/office/drawing/2014/main" id="{DC55C0A3-BE3A-4A48-95BB-05CB732E40F4}"/>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6" name="Text Placeholder 2"/>
          <p:cNvSpPr>
            <a:spLocks noGrp="1"/>
          </p:cNvSpPr>
          <p:nvPr>
            <p:ph type="body" sz="quarter" idx="12"/>
          </p:nvPr>
        </p:nvSpPr>
        <p:spPr>
          <a:xfrm>
            <a:off x="1353295" y="510357"/>
            <a:ext cx="11013428" cy="725897"/>
          </a:xfrm>
        </p:spPr>
        <p:txBody>
          <a:bodyPr>
            <a:noAutofit/>
          </a:bodyPr>
          <a:lstStyle/>
          <a:p>
            <a:r>
              <a:rPr lang="en-US" sz="3600">
                <a:solidFill>
                  <a:schemeClr val="bg1"/>
                </a:solidFill>
                <a:latin typeface="Helvetica" pitchFamily="2" charset="0"/>
                <a:cs typeface="Calibri Light" panose="020F0302020204030204" pitchFamily="34" charset="0"/>
              </a:rPr>
              <a:t>SPONSORED CELL THERAPY TRIALS</a:t>
            </a:r>
          </a:p>
        </p:txBody>
      </p:sp>
      <p:sp>
        <p:nvSpPr>
          <p:cNvPr id="20" name="TextBox 19">
            <a:extLst>
              <a:ext uri="{FF2B5EF4-FFF2-40B4-BE49-F238E27FC236}">
                <a16:creationId xmlns:a16="http://schemas.microsoft.com/office/drawing/2014/main" id="{F677DABD-9726-534E-BA51-B8E5D093AF97}"/>
              </a:ext>
            </a:extLst>
          </p:cNvPr>
          <p:cNvSpPr txBox="1"/>
          <p:nvPr/>
        </p:nvSpPr>
        <p:spPr>
          <a:xfrm>
            <a:off x="274014" y="4894844"/>
            <a:ext cx="7006461" cy="738664"/>
          </a:xfrm>
          <a:prstGeom prst="rect">
            <a:avLst/>
          </a:prstGeom>
          <a:noFill/>
        </p:spPr>
        <p:txBody>
          <a:bodyPr wrap="square" lIns="91440" tIns="45720" rIns="91440" bIns="45720" anchor="t">
            <a:spAutoFit/>
          </a:bodyPr>
          <a:lstStyle/>
          <a:p>
            <a:pPr lvl="1">
              <a:buClr>
                <a:srgbClr val="CFB87C"/>
              </a:buClr>
            </a:pPr>
            <a:endParaRPr lang="en-US" sz="1400" i="1">
              <a:solidFill>
                <a:srgbClr val="000000"/>
              </a:solidFill>
              <a:latin typeface="Helvetica" pitchFamily="2" charset="0"/>
              <a:cs typeface="Calibri" panose="020F0502020204030204" pitchFamily="34" charset="0"/>
            </a:endParaRPr>
          </a:p>
          <a:p>
            <a:pPr lvl="1">
              <a:buClr>
                <a:srgbClr val="CFB87C"/>
              </a:buClr>
            </a:pPr>
            <a:r>
              <a:rPr lang="en-US" sz="1400">
                <a:solidFill>
                  <a:srgbClr val="000000"/>
                </a:solidFill>
                <a:latin typeface="Helvetica"/>
                <a:cs typeface="Calibri"/>
              </a:rPr>
              <a:t>CU Anschutz is the sponsor of these trials, with CTOP managing operations and GBF responsible for manufacturing.</a:t>
            </a:r>
            <a:endParaRPr lang="en-US" sz="1200" i="1">
              <a:solidFill>
                <a:srgbClr val="000000"/>
              </a:solidFill>
              <a:latin typeface="Helvetica"/>
              <a:cs typeface="Calibri"/>
            </a:endParaRPr>
          </a:p>
        </p:txBody>
      </p:sp>
      <p:pic>
        <p:nvPicPr>
          <p:cNvPr id="2" name="Picture 2" descr="A picture containing text, compact disk, vector graphics, businesscard&#10;&#10;Description automatically generated">
            <a:extLst>
              <a:ext uri="{FF2B5EF4-FFF2-40B4-BE49-F238E27FC236}">
                <a16:creationId xmlns:a16="http://schemas.microsoft.com/office/drawing/2014/main" id="{85F6850E-954E-48A8-B456-A8981320A21B}"/>
              </a:ext>
            </a:extLst>
          </p:cNvPr>
          <p:cNvPicPr>
            <a:picLocks noChangeAspect="1"/>
          </p:cNvPicPr>
          <p:nvPr/>
        </p:nvPicPr>
        <p:blipFill>
          <a:blip r:embed="rId5"/>
          <a:stretch>
            <a:fillRect/>
          </a:stretch>
        </p:blipFill>
        <p:spPr>
          <a:xfrm>
            <a:off x="7758873" y="1581975"/>
            <a:ext cx="3969614" cy="3924003"/>
          </a:xfrm>
          <a:prstGeom prst="rect">
            <a:avLst/>
          </a:prstGeom>
        </p:spPr>
      </p:pic>
      <p:sp>
        <p:nvSpPr>
          <p:cNvPr id="11" name="TextBox 10">
            <a:extLst>
              <a:ext uri="{FF2B5EF4-FFF2-40B4-BE49-F238E27FC236}">
                <a16:creationId xmlns:a16="http://schemas.microsoft.com/office/drawing/2014/main" id="{26624FD6-5114-49A5-B1B1-A504B737AFE6}"/>
              </a:ext>
            </a:extLst>
          </p:cNvPr>
          <p:cNvSpPr txBox="1"/>
          <p:nvPr/>
        </p:nvSpPr>
        <p:spPr>
          <a:xfrm>
            <a:off x="7911271" y="5598657"/>
            <a:ext cx="4006715" cy="338554"/>
          </a:xfrm>
          <a:prstGeom prst="rect">
            <a:avLst/>
          </a:prstGeom>
          <a:noFill/>
        </p:spPr>
        <p:txBody>
          <a:bodyPr wrap="square">
            <a:spAutoFit/>
          </a:bodyPr>
          <a:lstStyle/>
          <a:p>
            <a:pPr marL="0" marR="0" lvl="0" indent="0">
              <a:spcBef>
                <a:spcPts val="0"/>
              </a:spcBef>
              <a:spcAft>
                <a:spcPts val="0"/>
              </a:spcAft>
              <a:buFont typeface="+mj-lt"/>
              <a:buNone/>
            </a:pPr>
            <a:r>
              <a:rPr lang="en-US" sz="1600" b="1" dirty="0">
                <a:effectLst/>
                <a:latin typeface="Helvetica" panose="020B0604020202020204" pitchFamily="34" charset="0"/>
                <a:ea typeface="Times New Roman" panose="02020603050405020304" pitchFamily="18" charset="0"/>
                <a:cs typeface="Helvetica" panose="020B0604020202020204" pitchFamily="34" charset="0"/>
              </a:rPr>
              <a:t>Cell Therapy Developmental Pathway</a:t>
            </a:r>
          </a:p>
        </p:txBody>
      </p:sp>
    </p:spTree>
    <p:extLst>
      <p:ext uri="{BB962C8B-B14F-4D97-AF65-F5344CB8AC3E}">
        <p14:creationId xmlns:p14="http://schemas.microsoft.com/office/powerpoint/2010/main" val="3264434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548" y="1702296"/>
            <a:ext cx="11023779" cy="4090596"/>
          </a:xfrm>
        </p:spPr>
        <p:txBody>
          <a:bodyPr vert="horz" lIns="91440" tIns="45720" rIns="91440" bIns="45720" rtlCol="0" anchor="t">
            <a:normAutofit fontScale="85000" lnSpcReduction="20000"/>
          </a:bodyPr>
          <a:lstStyle/>
          <a:p>
            <a:pPr marL="0" indent="0">
              <a:buClr>
                <a:srgbClr val="CFB87C"/>
              </a:buClr>
              <a:buNone/>
            </a:pPr>
            <a:r>
              <a:rPr lang="en-US" sz="2600" b="1" dirty="0"/>
              <a:t>Multi-Investigator Grant Advisory &amp; Support Program</a:t>
            </a:r>
          </a:p>
          <a:p>
            <a:pPr lvl="1">
              <a:buClr>
                <a:srgbClr val="CFB87C"/>
              </a:buClr>
            </a:pPr>
            <a:endParaRPr lang="en-US" sz="2000" dirty="0"/>
          </a:p>
          <a:p>
            <a:pPr lvl="1">
              <a:lnSpc>
                <a:spcPct val="150000"/>
              </a:lnSpc>
              <a:buClr>
                <a:srgbClr val="CFB87C"/>
              </a:buClr>
            </a:pPr>
            <a:r>
              <a:rPr lang="en-US" sz="2200" dirty="0"/>
              <a:t>Partnership between the </a:t>
            </a:r>
            <a:r>
              <a:rPr lang="en-US" sz="2200" dirty="0" err="1"/>
              <a:t>oVCR</a:t>
            </a:r>
            <a:r>
              <a:rPr lang="en-US" sz="2200" dirty="0"/>
              <a:t> and SOM to catalyze and facilitate large </a:t>
            </a:r>
            <a:br>
              <a:rPr lang="en-US" sz="2200" dirty="0"/>
            </a:br>
            <a:r>
              <a:rPr lang="en-US" sz="2200" dirty="0"/>
              <a:t>collaborative grant programs</a:t>
            </a:r>
          </a:p>
          <a:p>
            <a:pPr lvl="2">
              <a:lnSpc>
                <a:spcPct val="150000"/>
              </a:lnSpc>
              <a:buClr>
                <a:srgbClr val="CFB87C"/>
              </a:buClr>
            </a:pPr>
            <a:r>
              <a:rPr lang="en-US" sz="1800" dirty="0">
                <a:cs typeface="Arial"/>
              </a:rPr>
              <a:t>VCR effort led by Lori Sussel, PhD. </a:t>
            </a:r>
          </a:p>
          <a:p>
            <a:pPr lvl="1">
              <a:lnSpc>
                <a:spcPct val="150000"/>
              </a:lnSpc>
              <a:buClr>
                <a:srgbClr val="CFB87C"/>
              </a:buClr>
            </a:pPr>
            <a:r>
              <a:rPr lang="en-US" sz="2200" dirty="0"/>
              <a:t>Includes P30, P50, T32, multi-PI, </a:t>
            </a:r>
            <a:r>
              <a:rPr lang="en-US" sz="2200" dirty="0" err="1"/>
              <a:t>etc</a:t>
            </a:r>
            <a:r>
              <a:rPr lang="en-US" sz="2200" dirty="0"/>
              <a:t> grant mechanisms</a:t>
            </a:r>
            <a:endParaRPr lang="en-US" sz="2200" dirty="0">
              <a:cs typeface="Arial"/>
            </a:endParaRPr>
          </a:p>
          <a:p>
            <a:pPr lvl="1">
              <a:lnSpc>
                <a:spcPct val="150000"/>
              </a:lnSpc>
              <a:buClr>
                <a:srgbClr val="CFB87C"/>
              </a:buClr>
            </a:pPr>
            <a:r>
              <a:rPr lang="en-US" sz="2200" dirty="0"/>
              <a:t>Seed funding to generate preliminary data</a:t>
            </a:r>
            <a:endParaRPr lang="en-US" sz="2200" dirty="0">
              <a:cs typeface="Arial"/>
            </a:endParaRPr>
          </a:p>
          <a:p>
            <a:pPr lvl="1">
              <a:lnSpc>
                <a:spcPct val="150000"/>
              </a:lnSpc>
              <a:buClr>
                <a:srgbClr val="CFB87C"/>
              </a:buClr>
            </a:pPr>
            <a:r>
              <a:rPr lang="en-US" sz="2200" dirty="0"/>
              <a:t>Assistance with assembly and submission proposals to external </a:t>
            </a:r>
            <a:br>
              <a:rPr lang="en-US" sz="2200" dirty="0"/>
            </a:br>
            <a:r>
              <a:rPr lang="en-US" sz="2200" dirty="0"/>
              <a:t>funding agencies</a:t>
            </a:r>
            <a:endParaRPr lang="en-US" sz="2200" dirty="0">
              <a:cs typeface="Arial"/>
            </a:endParaRPr>
          </a:p>
          <a:p>
            <a:pPr marL="457200" lvl="1" indent="0">
              <a:buClr>
                <a:srgbClr val="CFB87C"/>
              </a:buClr>
              <a:buNone/>
            </a:pPr>
            <a:endParaRPr lang="en-US" sz="2200" dirty="0"/>
          </a:p>
          <a:p>
            <a:pPr marL="457200" lvl="1" indent="0">
              <a:buClr>
                <a:srgbClr val="CFB87C"/>
              </a:buClr>
              <a:buNone/>
            </a:pPr>
            <a:r>
              <a:rPr lang="en-US" sz="2200" dirty="0"/>
              <a:t>For more information visit the website or contact Email: </a:t>
            </a:r>
            <a:r>
              <a:rPr lang="en-US" sz="2200" b="1" dirty="0"/>
              <a:t>vcrgrantsupport@ucdenver.edu </a:t>
            </a:r>
            <a:endParaRPr lang="en-US" sz="2200" b="1" dirty="0">
              <a:solidFill>
                <a:srgbClr val="FF0000"/>
              </a:solidFill>
            </a:endParaRPr>
          </a:p>
          <a:p>
            <a:pPr marL="457200" lvl="1" indent="0">
              <a:buClr>
                <a:srgbClr val="CFB87C"/>
              </a:buClr>
              <a:buNone/>
            </a:pPr>
            <a:endParaRPr lang="en-US" sz="2000" dirty="0"/>
          </a:p>
          <a:p>
            <a:pPr lvl="1">
              <a:buClr>
                <a:srgbClr val="CFB87C"/>
              </a:buClr>
            </a:pPr>
            <a:endParaRPr lang="en-US" sz="2000" dirty="0"/>
          </a:p>
          <a:p>
            <a:pPr marL="0" indent="0">
              <a:buClr>
                <a:srgbClr val="CFB87C"/>
              </a:buClr>
              <a:buNone/>
            </a:pPr>
            <a:endParaRPr lang="en-US" sz="2000" dirty="0"/>
          </a:p>
        </p:txBody>
      </p:sp>
      <p:sp>
        <p:nvSpPr>
          <p:cNvPr id="12" name="Parallelogram 11">
            <a:extLst>
              <a:ext uri="{FF2B5EF4-FFF2-40B4-BE49-F238E27FC236}">
                <a16:creationId xmlns:a16="http://schemas.microsoft.com/office/drawing/2014/main" id="{C688E845-5B21-FA44-B60B-ACC018BF64FC}"/>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368314D7-7286-A94D-84E7-91FEC6A99D07}"/>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4" name="Text Placeholder 2"/>
          <p:cNvSpPr txBox="1">
            <a:spLocks/>
          </p:cNvSpPr>
          <p:nvPr/>
        </p:nvSpPr>
        <p:spPr>
          <a:xfrm>
            <a:off x="1324216" y="514864"/>
            <a:ext cx="12033651"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SPECIAL INITIATIVES – </a:t>
            </a:r>
            <a:r>
              <a:rPr lang="en-US" sz="3600" err="1">
                <a:solidFill>
                  <a:schemeClr val="bg1"/>
                </a:solidFill>
                <a:latin typeface="Helvetica" pitchFamily="2" charset="0"/>
                <a:cs typeface="Calibri Light" panose="020F0302020204030204" pitchFamily="34" charset="0"/>
              </a:rPr>
              <a:t>oVCR</a:t>
            </a:r>
            <a:r>
              <a:rPr lang="en-US" sz="3600">
                <a:solidFill>
                  <a:schemeClr val="bg1"/>
                </a:solidFill>
                <a:latin typeface="Helvetica" pitchFamily="2" charset="0"/>
                <a:cs typeface="Calibri Light" panose="020F0302020204030204" pitchFamily="34" charset="0"/>
              </a:rPr>
              <a:t> </a:t>
            </a:r>
          </a:p>
        </p:txBody>
      </p:sp>
      <p:pic>
        <p:nvPicPr>
          <p:cNvPr id="7" name="Graphic 6" descr="Future outline">
            <a:extLst>
              <a:ext uri="{FF2B5EF4-FFF2-40B4-BE49-F238E27FC236}">
                <a16:creationId xmlns:a16="http://schemas.microsoft.com/office/drawing/2014/main" id="{C96CFAA8-6DD2-4F61-9B2B-896ECA2722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12" y="417579"/>
            <a:ext cx="642706" cy="642706"/>
          </a:xfrm>
          <a:prstGeom prst="rect">
            <a:avLst/>
          </a:prstGeom>
        </p:spPr>
      </p:pic>
    </p:spTree>
    <p:extLst>
      <p:ext uri="{BB962C8B-B14F-4D97-AF65-F5344CB8AC3E}">
        <p14:creationId xmlns:p14="http://schemas.microsoft.com/office/powerpoint/2010/main" val="3196483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11">
            <a:extLst>
              <a:ext uri="{FF2B5EF4-FFF2-40B4-BE49-F238E27FC236}">
                <a16:creationId xmlns:a16="http://schemas.microsoft.com/office/drawing/2014/main" id="{05041E9C-2991-B94F-96DD-7B03244DFE00}"/>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D558F445-2AA4-4143-8FB7-323E8EE7ADF3}"/>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3" name="Content Placeholder 2"/>
          <p:cNvSpPr>
            <a:spLocks noGrp="1"/>
          </p:cNvSpPr>
          <p:nvPr>
            <p:ph idx="1"/>
          </p:nvPr>
        </p:nvSpPr>
        <p:spPr>
          <a:xfrm>
            <a:off x="596075" y="1883955"/>
            <a:ext cx="11164244" cy="3716030"/>
          </a:xfrm>
        </p:spPr>
        <p:txBody>
          <a:bodyPr>
            <a:normAutofit/>
          </a:bodyPr>
          <a:lstStyle/>
          <a:p>
            <a:pPr marL="0" indent="0">
              <a:lnSpc>
                <a:spcPct val="150000"/>
              </a:lnSpc>
              <a:buClr>
                <a:srgbClr val="CFB87C"/>
              </a:buClr>
              <a:buNone/>
            </a:pPr>
            <a:r>
              <a:rPr lang="en-US" sz="2400" b="1" dirty="0"/>
              <a:t>Basic Science Outreach: Transforming Health Care Event</a:t>
            </a:r>
            <a:endParaRPr lang="en-US" sz="2400" dirty="0"/>
          </a:p>
          <a:p>
            <a:pPr lvl="1">
              <a:lnSpc>
                <a:spcPct val="150000"/>
              </a:lnSpc>
              <a:buClr>
                <a:srgbClr val="CFB87C"/>
              </a:buClr>
            </a:pPr>
            <a:r>
              <a:rPr lang="en-US" sz="2000" dirty="0"/>
              <a:t>Raise awareness of outstanding basic research endeavors at CU</a:t>
            </a:r>
          </a:p>
          <a:p>
            <a:pPr lvl="1">
              <a:lnSpc>
                <a:spcPct val="150000"/>
              </a:lnSpc>
              <a:buClr>
                <a:srgbClr val="CFB87C"/>
              </a:buClr>
            </a:pPr>
            <a:r>
              <a:rPr lang="en-US" sz="2000" dirty="0"/>
              <a:t>Communicate scientific advances to the broader community</a:t>
            </a:r>
          </a:p>
          <a:p>
            <a:pPr lvl="1">
              <a:lnSpc>
                <a:spcPct val="150000"/>
              </a:lnSpc>
              <a:buClr>
                <a:srgbClr val="CFB87C"/>
              </a:buClr>
            </a:pPr>
            <a:r>
              <a:rPr lang="en-US" sz="2000" dirty="0"/>
              <a:t>RNA Biology Symposium: April 26, 2022 (open to the public)</a:t>
            </a:r>
          </a:p>
          <a:p>
            <a:pPr lvl="1">
              <a:lnSpc>
                <a:spcPct val="150000"/>
              </a:lnSpc>
              <a:buClr>
                <a:srgbClr val="CFB87C"/>
              </a:buClr>
            </a:pPr>
            <a:r>
              <a:rPr lang="en-US" sz="2000" dirty="0"/>
              <a:t>Broad collaborative effort with Chancellor’s office, Communication office, SOM and others.</a:t>
            </a:r>
          </a:p>
          <a:p>
            <a:pPr lvl="1">
              <a:lnSpc>
                <a:spcPct val="150000"/>
              </a:lnSpc>
              <a:buClr>
                <a:srgbClr val="CFB87C"/>
              </a:buClr>
            </a:pPr>
            <a:r>
              <a:rPr lang="en-US" sz="2000" dirty="0"/>
              <a:t>Future topics TBD</a:t>
            </a:r>
          </a:p>
          <a:p>
            <a:pPr lvl="1">
              <a:buClr>
                <a:srgbClr val="CFB87C"/>
              </a:buClr>
            </a:pPr>
            <a:endParaRPr lang="en-US" dirty="0"/>
          </a:p>
          <a:p>
            <a:pPr marL="0" indent="0">
              <a:buClr>
                <a:srgbClr val="CFB87C"/>
              </a:buClr>
              <a:buNone/>
            </a:pPr>
            <a:endParaRPr lang="en-US" dirty="0"/>
          </a:p>
        </p:txBody>
      </p:sp>
      <p:sp>
        <p:nvSpPr>
          <p:cNvPr id="16" name="Text Placeholder 2">
            <a:extLst>
              <a:ext uri="{FF2B5EF4-FFF2-40B4-BE49-F238E27FC236}">
                <a16:creationId xmlns:a16="http://schemas.microsoft.com/office/drawing/2014/main" id="{3AF749FF-0F0B-3049-BE8B-1A4F59F5CD71}"/>
              </a:ext>
            </a:extLst>
          </p:cNvPr>
          <p:cNvSpPr txBox="1">
            <a:spLocks/>
          </p:cNvSpPr>
          <p:nvPr/>
        </p:nvSpPr>
        <p:spPr>
          <a:xfrm>
            <a:off x="1324216" y="514864"/>
            <a:ext cx="12033651"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latin typeface="Helvetica" pitchFamily="2" charset="0"/>
                <a:cs typeface="Calibri Light" panose="020F0302020204030204" pitchFamily="34" charset="0"/>
              </a:rPr>
              <a:t>SPECIAL INITIATIVES – </a:t>
            </a:r>
            <a:r>
              <a:rPr lang="en-US" sz="3600" dirty="0" err="1">
                <a:solidFill>
                  <a:schemeClr val="bg1"/>
                </a:solidFill>
                <a:latin typeface="Helvetica" pitchFamily="2" charset="0"/>
                <a:cs typeface="Calibri Light" panose="020F0302020204030204" pitchFamily="34" charset="0"/>
              </a:rPr>
              <a:t>oVCR</a:t>
            </a:r>
            <a:r>
              <a:rPr lang="en-US" sz="3600" dirty="0">
                <a:solidFill>
                  <a:schemeClr val="bg1"/>
                </a:solidFill>
                <a:latin typeface="Helvetica" pitchFamily="2" charset="0"/>
                <a:cs typeface="Calibri Light" panose="020F0302020204030204" pitchFamily="34" charset="0"/>
              </a:rPr>
              <a:t> </a:t>
            </a:r>
          </a:p>
        </p:txBody>
      </p:sp>
      <p:pic>
        <p:nvPicPr>
          <p:cNvPr id="7" name="Graphic 6" descr="Future outline">
            <a:extLst>
              <a:ext uri="{FF2B5EF4-FFF2-40B4-BE49-F238E27FC236}">
                <a16:creationId xmlns:a16="http://schemas.microsoft.com/office/drawing/2014/main" id="{F4817605-38A2-40D1-852A-B3D03938701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12" y="417579"/>
            <a:ext cx="642706" cy="642706"/>
          </a:xfrm>
          <a:prstGeom prst="rect">
            <a:avLst/>
          </a:prstGeom>
        </p:spPr>
      </p:pic>
    </p:spTree>
    <p:extLst>
      <p:ext uri="{BB962C8B-B14F-4D97-AF65-F5344CB8AC3E}">
        <p14:creationId xmlns:p14="http://schemas.microsoft.com/office/powerpoint/2010/main" val="1055270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878" y="1734045"/>
            <a:ext cx="4446049" cy="3785652"/>
          </a:xfrm>
          <a:prstGeom prst="rect">
            <a:avLst/>
          </a:prstGeom>
          <a:noFill/>
        </p:spPr>
        <p:txBody>
          <a:bodyPr wrap="square" rtlCol="0">
            <a:spAutoFit/>
          </a:bodyPr>
          <a:lstStyle/>
          <a:p>
            <a:pPr lvl="0">
              <a:buClr>
                <a:srgbClr val="CFB87C"/>
              </a:buClr>
            </a:pPr>
            <a:endParaRPr lang="en-US" sz="2000" dirty="0"/>
          </a:p>
          <a:p>
            <a:pPr marL="285750" lvl="0" indent="-285750">
              <a:buClr>
                <a:srgbClr val="CFB87C"/>
              </a:buClr>
              <a:buFont typeface="Arial" panose="020B0604020202020204" pitchFamily="34" charset="0"/>
              <a:buChar char="•"/>
            </a:pPr>
            <a:r>
              <a:rPr lang="en-US" sz="2000" dirty="0"/>
              <a:t>CCTSI space: Clinical Translational Research Centers</a:t>
            </a:r>
          </a:p>
          <a:p>
            <a:pPr marL="742950" lvl="1" indent="-285750">
              <a:buClr>
                <a:srgbClr val="CFB87C"/>
              </a:buClr>
              <a:buFont typeface="Arial" panose="020B0604020202020204" pitchFamily="34" charset="0"/>
              <a:buChar char="•"/>
            </a:pPr>
            <a:r>
              <a:rPr lang="en-US" sz="2000" dirty="0"/>
              <a:t>New facilities </a:t>
            </a:r>
          </a:p>
          <a:p>
            <a:pPr marL="742950" lvl="1" indent="-285750">
              <a:buClr>
                <a:srgbClr val="CFB87C"/>
              </a:buClr>
              <a:buFont typeface="Arial" panose="020B0604020202020204" pitchFamily="34" charset="0"/>
              <a:buChar char="•"/>
            </a:pPr>
            <a:endParaRPr lang="en-US" sz="2000" dirty="0"/>
          </a:p>
          <a:p>
            <a:pPr marL="285750" lvl="0" indent="-285750">
              <a:buClr>
                <a:srgbClr val="CFB87C"/>
              </a:buClr>
              <a:buFont typeface="Arial" panose="020B0604020202020204" pitchFamily="34" charset="0"/>
              <a:buChar char="•"/>
            </a:pPr>
            <a:r>
              <a:rPr lang="en-US" sz="2000" dirty="0"/>
              <a:t>Investigational drug pharmacy </a:t>
            </a:r>
          </a:p>
          <a:p>
            <a:pPr marL="742950" lvl="1" indent="-285750">
              <a:buClr>
                <a:srgbClr val="CFB87C"/>
              </a:buClr>
              <a:buFont typeface="Arial" panose="020B0604020202020204" pitchFamily="34" charset="0"/>
              <a:buChar char="•"/>
            </a:pPr>
            <a:r>
              <a:rPr lang="en-US" sz="2000" dirty="0"/>
              <a:t>Led by the School of Pharmacy </a:t>
            </a:r>
          </a:p>
          <a:p>
            <a:pPr marL="742950" lvl="1" indent="-285750">
              <a:buClr>
                <a:srgbClr val="CFB87C"/>
              </a:buClr>
              <a:buFont typeface="Arial" panose="020B0604020202020204" pitchFamily="34" charset="0"/>
              <a:buChar char="•"/>
            </a:pPr>
            <a:endParaRPr lang="en-US" sz="2000" dirty="0"/>
          </a:p>
          <a:p>
            <a:pPr marL="285750" indent="-285750">
              <a:buClr>
                <a:srgbClr val="CFB87C"/>
              </a:buClr>
              <a:buFont typeface="Arial" panose="020B0604020202020204" pitchFamily="34" charset="0"/>
              <a:buChar char="•"/>
            </a:pPr>
            <a:r>
              <a:rPr lang="en-US" sz="2000" dirty="0"/>
              <a:t>Gathering of Personalized Medicine and Health AI efforts… among many others </a:t>
            </a:r>
          </a:p>
        </p:txBody>
      </p:sp>
      <p:pic>
        <p:nvPicPr>
          <p:cNvPr id="4" name="Picture 3" descr="A large building with trees in front of it&#10;&#10;Description automatically generated with medium confidence">
            <a:extLst>
              <a:ext uri="{FF2B5EF4-FFF2-40B4-BE49-F238E27FC236}">
                <a16:creationId xmlns:a16="http://schemas.microsoft.com/office/drawing/2014/main" id="{4A970C47-B08E-4809-8008-FC9B14E7D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356" y="1547419"/>
            <a:ext cx="6476766" cy="4158904"/>
          </a:xfrm>
          <a:prstGeom prst="rect">
            <a:avLst/>
          </a:prstGeom>
          <a:ln w="38100">
            <a:solidFill>
              <a:srgbClr val="CFB87C"/>
            </a:solidFill>
          </a:ln>
        </p:spPr>
      </p:pic>
      <p:sp>
        <p:nvSpPr>
          <p:cNvPr id="11" name="Parallelogram 10">
            <a:extLst>
              <a:ext uri="{FF2B5EF4-FFF2-40B4-BE49-F238E27FC236}">
                <a16:creationId xmlns:a16="http://schemas.microsoft.com/office/drawing/2014/main" id="{9A1BBCBE-C7D7-824A-BB03-F59CD98E953A}"/>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Future outline">
            <a:extLst>
              <a:ext uri="{FF2B5EF4-FFF2-40B4-BE49-F238E27FC236}">
                <a16:creationId xmlns:a16="http://schemas.microsoft.com/office/drawing/2014/main" id="{E2426F40-D175-C04A-AB53-ACCDEF042B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612" y="417579"/>
            <a:ext cx="642706" cy="642706"/>
          </a:xfrm>
          <a:prstGeom prst="rect">
            <a:avLst/>
          </a:prstGeom>
        </p:spPr>
      </p:pic>
      <p:sp>
        <p:nvSpPr>
          <p:cNvPr id="13" name="Parallelogram 12">
            <a:extLst>
              <a:ext uri="{FF2B5EF4-FFF2-40B4-BE49-F238E27FC236}">
                <a16:creationId xmlns:a16="http://schemas.microsoft.com/office/drawing/2014/main" id="{8843BFB2-8FF4-024A-86D7-B9AF32FAA615}"/>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4" name="Text Placeholder 2">
            <a:extLst>
              <a:ext uri="{FF2B5EF4-FFF2-40B4-BE49-F238E27FC236}">
                <a16:creationId xmlns:a16="http://schemas.microsoft.com/office/drawing/2014/main" id="{BFCFE304-B13A-8F46-B674-4C1A5BC2DF7C}"/>
              </a:ext>
            </a:extLst>
          </p:cNvPr>
          <p:cNvSpPr txBox="1">
            <a:spLocks/>
          </p:cNvSpPr>
          <p:nvPr/>
        </p:nvSpPr>
        <p:spPr>
          <a:xfrm>
            <a:off x="1324216" y="514864"/>
            <a:ext cx="12033651"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latin typeface="Helvetica" pitchFamily="2" charset="0"/>
                <a:cs typeface="Calibri Light" panose="020F0302020204030204" pitchFamily="34" charset="0"/>
              </a:rPr>
              <a:t>ANSCHUTZ HEALTH SCIENCES BUILDING</a:t>
            </a:r>
          </a:p>
        </p:txBody>
      </p:sp>
    </p:spTree>
    <p:extLst>
      <p:ext uri="{BB962C8B-B14F-4D97-AF65-F5344CB8AC3E}">
        <p14:creationId xmlns:p14="http://schemas.microsoft.com/office/powerpoint/2010/main" val="4140130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miling for the camera&#10;&#10;Description automatically generated with medium confidence">
            <a:extLst>
              <a:ext uri="{FF2B5EF4-FFF2-40B4-BE49-F238E27FC236}">
                <a16:creationId xmlns:a16="http://schemas.microsoft.com/office/drawing/2014/main" id="{9386A66C-FE96-4F79-B25C-8ABF23157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6039" y="1853533"/>
            <a:ext cx="1881428" cy="1881428"/>
          </a:xfrm>
          <a:prstGeom prst="rect">
            <a:avLst/>
          </a:prstGeom>
          <a:ln w="38100">
            <a:solidFill>
              <a:srgbClr val="CFB87C"/>
            </a:solidFill>
          </a:ln>
        </p:spPr>
      </p:pic>
      <p:sp>
        <p:nvSpPr>
          <p:cNvPr id="15" name="Content Placeholder 2">
            <a:extLst>
              <a:ext uri="{FF2B5EF4-FFF2-40B4-BE49-F238E27FC236}">
                <a16:creationId xmlns:a16="http://schemas.microsoft.com/office/drawing/2014/main" id="{E6D4CF81-94CA-4B23-86F0-B4FB13F58B16}"/>
              </a:ext>
            </a:extLst>
          </p:cNvPr>
          <p:cNvSpPr txBox="1">
            <a:spLocks/>
          </p:cNvSpPr>
          <p:nvPr/>
        </p:nvSpPr>
        <p:spPr>
          <a:xfrm>
            <a:off x="291665" y="1509038"/>
            <a:ext cx="8562969" cy="245040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Clr>
                <a:srgbClr val="CFB87C"/>
              </a:buClr>
              <a:buFont typeface="Arial" panose="020B0604020202020204" pitchFamily="34" charset="0"/>
              <a:buNone/>
            </a:pPr>
            <a:r>
              <a:rPr lang="en-US" sz="2600" b="1" dirty="0"/>
              <a:t>Continuous Improvement (CI) support</a:t>
            </a:r>
          </a:p>
          <a:p>
            <a:pPr lvl="1">
              <a:lnSpc>
                <a:spcPct val="120000"/>
              </a:lnSpc>
              <a:spcBef>
                <a:spcPts val="600"/>
              </a:spcBef>
              <a:buClr>
                <a:srgbClr val="CFB87C"/>
              </a:buClr>
            </a:pPr>
            <a:r>
              <a:rPr lang="en-US" sz="2300" b="1" dirty="0"/>
              <a:t>Project Guidance </a:t>
            </a:r>
            <a:r>
              <a:rPr lang="en-US" sz="2300" dirty="0"/>
              <a:t>(initial projects focused on central research operations: research study startup, health data compass, biobank process with pathology shared services)</a:t>
            </a:r>
          </a:p>
          <a:p>
            <a:pPr lvl="1">
              <a:lnSpc>
                <a:spcPct val="120000"/>
              </a:lnSpc>
              <a:spcBef>
                <a:spcPts val="600"/>
              </a:spcBef>
              <a:buClr>
                <a:srgbClr val="CFB87C"/>
              </a:buClr>
            </a:pPr>
            <a:r>
              <a:rPr lang="en-US" sz="2300" b="1" dirty="0"/>
              <a:t>Training and Education </a:t>
            </a:r>
            <a:r>
              <a:rPr lang="en-US" sz="2300" dirty="0"/>
              <a:t>(partnering with the Office of Learning and Development to offer CI trainings) </a:t>
            </a:r>
          </a:p>
          <a:p>
            <a:pPr lvl="1">
              <a:lnSpc>
                <a:spcPct val="120000"/>
              </a:lnSpc>
              <a:spcBef>
                <a:spcPts val="600"/>
              </a:spcBef>
              <a:buClr>
                <a:srgbClr val="CFB87C"/>
              </a:buClr>
            </a:pPr>
            <a:r>
              <a:rPr lang="en-US" sz="2300" b="1" dirty="0"/>
              <a:t>Strategic Support </a:t>
            </a:r>
            <a:r>
              <a:rPr lang="en-US" sz="2300" dirty="0"/>
              <a:t>(</a:t>
            </a:r>
            <a:r>
              <a:rPr lang="en-US" sz="2300" dirty="0" err="1"/>
              <a:t>oVCR</a:t>
            </a:r>
            <a:r>
              <a:rPr lang="en-US" sz="2300" dirty="0"/>
              <a:t> Mission, Vision, Values development)</a:t>
            </a:r>
          </a:p>
          <a:p>
            <a:pPr lvl="1">
              <a:lnSpc>
                <a:spcPct val="120000"/>
              </a:lnSpc>
              <a:spcBef>
                <a:spcPts val="600"/>
              </a:spcBef>
              <a:buClr>
                <a:srgbClr val="CFB87C"/>
              </a:buClr>
            </a:pPr>
            <a:r>
              <a:rPr lang="en-US" sz="2300" b="1" dirty="0"/>
              <a:t>CI Coaching</a:t>
            </a:r>
            <a:r>
              <a:rPr lang="en-US" sz="2300" dirty="0"/>
              <a:t>, ad hoc</a:t>
            </a:r>
          </a:p>
          <a:p>
            <a:pPr marL="0" indent="0">
              <a:lnSpc>
                <a:spcPct val="120000"/>
              </a:lnSpc>
              <a:spcBef>
                <a:spcPts val="600"/>
              </a:spcBef>
              <a:buClr>
                <a:srgbClr val="CFB87C"/>
              </a:buClr>
              <a:buFont typeface="Arial" panose="020B0604020202020204" pitchFamily="34" charset="0"/>
              <a:buNone/>
            </a:pPr>
            <a:r>
              <a:rPr lang="en-US" sz="2400" b="1" dirty="0">
                <a:latin typeface="+mj-lt"/>
              </a:rPr>
              <a:t>Using a structured methodology to guide process improvement work:</a:t>
            </a:r>
            <a:endParaRPr lang="en-US" dirty="0"/>
          </a:p>
        </p:txBody>
      </p:sp>
      <p:sp>
        <p:nvSpPr>
          <p:cNvPr id="16" name="TextBox 15">
            <a:extLst>
              <a:ext uri="{FF2B5EF4-FFF2-40B4-BE49-F238E27FC236}">
                <a16:creationId xmlns:a16="http://schemas.microsoft.com/office/drawing/2014/main" id="{0651E583-274E-463B-95F5-8BE9781E5DCB}"/>
              </a:ext>
            </a:extLst>
          </p:cNvPr>
          <p:cNvSpPr txBox="1"/>
          <p:nvPr/>
        </p:nvSpPr>
        <p:spPr>
          <a:xfrm>
            <a:off x="9125834" y="3959410"/>
            <a:ext cx="2691918" cy="1292662"/>
          </a:xfrm>
          <a:prstGeom prst="rect">
            <a:avLst/>
          </a:prstGeom>
          <a:noFill/>
        </p:spPr>
        <p:txBody>
          <a:bodyPr wrap="square" rtlCol="0">
            <a:spAutoFit/>
          </a:bodyPr>
          <a:lstStyle/>
          <a:p>
            <a:r>
              <a:rPr lang="en-US" b="1">
                <a:latin typeface="Helvetica" pitchFamily="2" charset="0"/>
              </a:rPr>
              <a:t>Leah Emerick</a:t>
            </a:r>
          </a:p>
          <a:p>
            <a:r>
              <a:rPr lang="en-US" sz="1200">
                <a:latin typeface="Helvetica" pitchFamily="2" charset="0"/>
              </a:rPr>
              <a:t>Sr. Continuous Improvement Specialist</a:t>
            </a:r>
          </a:p>
          <a:p>
            <a:endParaRPr lang="en-US" sz="1200">
              <a:latin typeface="Helvetica" pitchFamily="2" charset="0"/>
            </a:endParaRPr>
          </a:p>
          <a:p>
            <a:r>
              <a:rPr lang="en-US" sz="1200">
                <a:latin typeface="Helvetica" pitchFamily="2" charset="0"/>
              </a:rPr>
              <a:t>Office of the Vice Chancellor for Research</a:t>
            </a:r>
          </a:p>
        </p:txBody>
      </p:sp>
      <p:graphicFrame>
        <p:nvGraphicFramePr>
          <p:cNvPr id="17" name="Diagram 16">
            <a:extLst>
              <a:ext uri="{FF2B5EF4-FFF2-40B4-BE49-F238E27FC236}">
                <a16:creationId xmlns:a16="http://schemas.microsoft.com/office/drawing/2014/main" id="{9551DCBD-4B2D-48EC-A340-D119FFFD594D}"/>
              </a:ext>
            </a:extLst>
          </p:cNvPr>
          <p:cNvGraphicFramePr/>
          <p:nvPr>
            <p:extLst>
              <p:ext uri="{D42A27DB-BD31-4B8C-83A1-F6EECF244321}">
                <p14:modId xmlns:p14="http://schemas.microsoft.com/office/powerpoint/2010/main" val="1849330016"/>
              </p:ext>
            </p:extLst>
          </p:nvPr>
        </p:nvGraphicFramePr>
        <p:xfrm>
          <a:off x="1360867" y="4009250"/>
          <a:ext cx="5325142" cy="1882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Parallelogram 13">
            <a:extLst>
              <a:ext uri="{FF2B5EF4-FFF2-40B4-BE49-F238E27FC236}">
                <a16:creationId xmlns:a16="http://schemas.microsoft.com/office/drawing/2014/main" id="{0486C82B-D280-224E-A535-9D2412B7527E}"/>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EC9586A1-FD95-0347-8C14-EF3791C7AB80}"/>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4" name="Text Placeholder 2"/>
          <p:cNvSpPr txBox="1">
            <a:spLocks/>
          </p:cNvSpPr>
          <p:nvPr/>
        </p:nvSpPr>
        <p:spPr>
          <a:xfrm>
            <a:off x="1337228" y="515805"/>
            <a:ext cx="12033651"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SPECIAL INITIATIVES – </a:t>
            </a:r>
            <a:r>
              <a:rPr lang="en-US" sz="3600" err="1">
                <a:solidFill>
                  <a:schemeClr val="bg1"/>
                </a:solidFill>
                <a:latin typeface="Helvetica" pitchFamily="2" charset="0"/>
                <a:cs typeface="Calibri Light" panose="020F0302020204030204" pitchFamily="34" charset="0"/>
              </a:rPr>
              <a:t>oVCR</a:t>
            </a:r>
            <a:r>
              <a:rPr lang="en-US" sz="3600">
                <a:solidFill>
                  <a:schemeClr val="bg1"/>
                </a:solidFill>
                <a:latin typeface="Helvetica" pitchFamily="2" charset="0"/>
                <a:cs typeface="Calibri Light" panose="020F0302020204030204" pitchFamily="34" charset="0"/>
              </a:rPr>
              <a:t> </a:t>
            </a:r>
          </a:p>
        </p:txBody>
      </p:sp>
      <p:cxnSp>
        <p:nvCxnSpPr>
          <p:cNvPr id="22" name="Straight Connector 21">
            <a:extLst>
              <a:ext uri="{FF2B5EF4-FFF2-40B4-BE49-F238E27FC236}">
                <a16:creationId xmlns:a16="http://schemas.microsoft.com/office/drawing/2014/main" id="{6E0A669F-46F8-5B4C-B11F-3667F9E8D5D3}"/>
              </a:ext>
            </a:extLst>
          </p:cNvPr>
          <p:cNvCxnSpPr>
            <a:cxnSpLocks/>
          </p:cNvCxnSpPr>
          <p:nvPr/>
        </p:nvCxnSpPr>
        <p:spPr>
          <a:xfrm>
            <a:off x="8808720" y="1511265"/>
            <a:ext cx="0" cy="4171902"/>
          </a:xfrm>
          <a:prstGeom prst="line">
            <a:avLst/>
          </a:prstGeom>
          <a:ln w="25400">
            <a:solidFill>
              <a:srgbClr val="CFB87C"/>
            </a:solidFill>
          </a:ln>
        </p:spPr>
        <p:style>
          <a:lnRef idx="1">
            <a:schemeClr val="accent1"/>
          </a:lnRef>
          <a:fillRef idx="0">
            <a:schemeClr val="accent1"/>
          </a:fillRef>
          <a:effectRef idx="0">
            <a:schemeClr val="accent1"/>
          </a:effectRef>
          <a:fontRef idx="minor">
            <a:schemeClr val="tx1"/>
          </a:fontRef>
        </p:style>
      </p:cxnSp>
      <p:pic>
        <p:nvPicPr>
          <p:cNvPr id="11" name="Graphic 10" descr="Future outline">
            <a:extLst>
              <a:ext uri="{FF2B5EF4-FFF2-40B4-BE49-F238E27FC236}">
                <a16:creationId xmlns:a16="http://schemas.microsoft.com/office/drawing/2014/main" id="{24EB697C-E272-4280-823D-F1C02DECD31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0612" y="417579"/>
            <a:ext cx="642706" cy="642706"/>
          </a:xfrm>
          <a:prstGeom prst="rect">
            <a:avLst/>
          </a:prstGeom>
        </p:spPr>
      </p:pic>
    </p:spTree>
    <p:extLst>
      <p:ext uri="{BB962C8B-B14F-4D97-AF65-F5344CB8AC3E}">
        <p14:creationId xmlns:p14="http://schemas.microsoft.com/office/powerpoint/2010/main" val="3713992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941C6A34-03A1-1242-8F18-712FD7E98217}"/>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uture outline">
            <a:extLst>
              <a:ext uri="{FF2B5EF4-FFF2-40B4-BE49-F238E27FC236}">
                <a16:creationId xmlns:a16="http://schemas.microsoft.com/office/drawing/2014/main" id="{59062FAB-8643-C642-81B5-505E7834C9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12" y="417579"/>
            <a:ext cx="642706" cy="642706"/>
          </a:xfrm>
          <a:prstGeom prst="rect">
            <a:avLst/>
          </a:prstGeom>
        </p:spPr>
      </p:pic>
      <p:sp>
        <p:nvSpPr>
          <p:cNvPr id="12" name="Parallelogram 11">
            <a:extLst>
              <a:ext uri="{FF2B5EF4-FFF2-40B4-BE49-F238E27FC236}">
                <a16:creationId xmlns:a16="http://schemas.microsoft.com/office/drawing/2014/main" id="{B119B6FC-D9D3-7643-B676-19165945BE77}"/>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3" name="Title 2">
            <a:extLst>
              <a:ext uri="{FF2B5EF4-FFF2-40B4-BE49-F238E27FC236}">
                <a16:creationId xmlns:a16="http://schemas.microsoft.com/office/drawing/2014/main" id="{6659976B-FDC5-4538-B81A-66D71BAACD20}"/>
              </a:ext>
            </a:extLst>
          </p:cNvPr>
          <p:cNvSpPr>
            <a:spLocks noGrp="1"/>
          </p:cNvSpPr>
          <p:nvPr>
            <p:ph type="title"/>
          </p:nvPr>
        </p:nvSpPr>
        <p:spPr>
          <a:xfrm>
            <a:off x="1338943" y="392422"/>
            <a:ext cx="10515600" cy="825326"/>
          </a:xfrm>
        </p:spPr>
        <p:txBody>
          <a:bodyPr>
            <a:normAutofit/>
          </a:bodyPr>
          <a:lstStyle/>
          <a:p>
            <a:r>
              <a:rPr lang="en-US" sz="3600" b="1">
                <a:solidFill>
                  <a:schemeClr val="bg1"/>
                </a:solidFill>
                <a:latin typeface="Helvetica" pitchFamily="2" charset="0"/>
              </a:rPr>
              <a:t>FUTURE… WHAT’S NEXT </a:t>
            </a:r>
          </a:p>
        </p:txBody>
      </p:sp>
      <p:sp>
        <p:nvSpPr>
          <p:cNvPr id="6" name="Text Placeholder 2"/>
          <p:cNvSpPr>
            <a:spLocks noGrp="1"/>
          </p:cNvSpPr>
          <p:nvPr>
            <p:ph idx="1"/>
          </p:nvPr>
        </p:nvSpPr>
        <p:spPr>
          <a:xfrm>
            <a:off x="939459" y="1512721"/>
            <a:ext cx="9127605" cy="4355643"/>
          </a:xfrm>
        </p:spPr>
        <p:txBody>
          <a:bodyPr vert="horz" lIns="91440" tIns="45720" rIns="91440" bIns="45720" rtlCol="0" anchor="t">
            <a:noAutofit/>
          </a:bodyPr>
          <a:lstStyle/>
          <a:p>
            <a:pPr marL="0" indent="0">
              <a:lnSpc>
                <a:spcPct val="150000"/>
              </a:lnSpc>
              <a:buClr>
                <a:srgbClr val="CFB87C"/>
              </a:buClr>
              <a:buNone/>
            </a:pPr>
            <a:r>
              <a:rPr lang="en-US" sz="2000" b="1" dirty="0">
                <a:solidFill>
                  <a:srgbClr val="262625"/>
                </a:solidFill>
                <a:cs typeface="Calibri Light"/>
              </a:rPr>
              <a:t>Progress through collaboration</a:t>
            </a:r>
            <a:endParaRPr lang="en-US" sz="2000" b="1" dirty="0">
              <a:solidFill>
                <a:srgbClr val="262625"/>
              </a:solidFill>
              <a:cs typeface="Calibri Light" panose="020F0302020204030204" pitchFamily="34" charset="0"/>
            </a:endParaRPr>
          </a:p>
          <a:p>
            <a:pPr lvl="1">
              <a:lnSpc>
                <a:spcPct val="150000"/>
              </a:lnSpc>
              <a:buClr>
                <a:srgbClr val="CFB87C"/>
              </a:buClr>
            </a:pPr>
            <a:r>
              <a:rPr lang="en-US" sz="1800" dirty="0">
                <a:solidFill>
                  <a:srgbClr val="262625"/>
                </a:solidFill>
                <a:cs typeface="Calibri Light"/>
              </a:rPr>
              <a:t>Promote intra-campus and inter-campus research </a:t>
            </a:r>
            <a:endParaRPr lang="en-US" sz="1800" dirty="0">
              <a:solidFill>
                <a:srgbClr val="262625"/>
              </a:solidFill>
              <a:cs typeface="Calibri Light" panose="020F0302020204030204" pitchFamily="34" charset="0"/>
            </a:endParaRPr>
          </a:p>
          <a:p>
            <a:pPr lvl="1">
              <a:lnSpc>
                <a:spcPct val="150000"/>
              </a:lnSpc>
              <a:buClr>
                <a:srgbClr val="CFB87C"/>
              </a:buClr>
            </a:pPr>
            <a:r>
              <a:rPr lang="en-US" sz="1800" dirty="0">
                <a:solidFill>
                  <a:srgbClr val="262625"/>
                </a:solidFill>
                <a:cs typeface="Calibri Light"/>
              </a:rPr>
              <a:t>AB Nexus with CU Boulder – extend further </a:t>
            </a:r>
            <a:endParaRPr lang="en-US" sz="1800" dirty="0">
              <a:solidFill>
                <a:srgbClr val="262625"/>
              </a:solidFill>
              <a:cs typeface="Calibri Light" panose="020F0302020204030204" pitchFamily="34" charset="0"/>
            </a:endParaRPr>
          </a:p>
          <a:p>
            <a:pPr marL="0" indent="0">
              <a:lnSpc>
                <a:spcPct val="150000"/>
              </a:lnSpc>
              <a:buClr>
                <a:srgbClr val="CFB87C"/>
              </a:buClr>
              <a:buNone/>
            </a:pPr>
            <a:r>
              <a:rPr lang="en-US" sz="2000" b="1" dirty="0">
                <a:solidFill>
                  <a:srgbClr val="262625"/>
                </a:solidFill>
                <a:cs typeface="Calibri Light"/>
              </a:rPr>
              <a:t>Promote Diversity, Equity and Inclusion in our research mission</a:t>
            </a:r>
          </a:p>
          <a:p>
            <a:pPr marL="0" indent="0">
              <a:lnSpc>
                <a:spcPct val="150000"/>
              </a:lnSpc>
              <a:buClr>
                <a:srgbClr val="CFB87C"/>
              </a:buClr>
              <a:buNone/>
            </a:pPr>
            <a:r>
              <a:rPr lang="en-US" sz="2000" b="1" dirty="0">
                <a:solidFill>
                  <a:srgbClr val="262625"/>
                </a:solidFill>
                <a:cs typeface="Calibri Light"/>
              </a:rPr>
              <a:t>Hispanic-Serving Institution</a:t>
            </a:r>
          </a:p>
          <a:p>
            <a:pPr marL="0" indent="0">
              <a:lnSpc>
                <a:spcPct val="150000"/>
              </a:lnSpc>
              <a:buClr>
                <a:srgbClr val="CFB87C"/>
              </a:buClr>
              <a:buNone/>
            </a:pPr>
            <a:r>
              <a:rPr lang="en-US" sz="2000" b="1" dirty="0">
                <a:solidFill>
                  <a:srgbClr val="262625"/>
                </a:solidFill>
                <a:cs typeface="Calibri Light"/>
              </a:rPr>
              <a:t>New efforts </a:t>
            </a:r>
            <a:r>
              <a:rPr lang="en-US" sz="2000" b="1" dirty="0">
                <a:ea typeface="+mn-lt"/>
                <a:cs typeface="+mn-lt"/>
              </a:rPr>
              <a:t>led by Lori Sussel, PhD</a:t>
            </a:r>
          </a:p>
          <a:p>
            <a:pPr lvl="1">
              <a:lnSpc>
                <a:spcPct val="150000"/>
              </a:lnSpc>
              <a:buClr>
                <a:srgbClr val="CFB87C"/>
              </a:buClr>
            </a:pPr>
            <a:r>
              <a:rPr lang="en-US" sz="1800" dirty="0">
                <a:solidFill>
                  <a:srgbClr val="262625"/>
                </a:solidFill>
                <a:cs typeface="Calibri Light"/>
              </a:rPr>
              <a:t>Program project/team science work </a:t>
            </a:r>
            <a:endParaRPr lang="en-US" sz="1800" dirty="0">
              <a:solidFill>
                <a:srgbClr val="262625"/>
              </a:solidFill>
              <a:cs typeface="Calibri Light" panose="020F0302020204030204" pitchFamily="34" charset="0"/>
            </a:endParaRPr>
          </a:p>
          <a:p>
            <a:pPr lvl="1">
              <a:lnSpc>
                <a:spcPct val="150000"/>
              </a:lnSpc>
              <a:buClr>
                <a:srgbClr val="CFB87C"/>
              </a:buClr>
            </a:pPr>
            <a:r>
              <a:rPr lang="en-US" sz="1800" dirty="0">
                <a:solidFill>
                  <a:srgbClr val="262625"/>
                </a:solidFill>
                <a:cs typeface="Calibri Light"/>
              </a:rPr>
              <a:t>Facilitate support for basic science endeavors</a:t>
            </a:r>
          </a:p>
          <a:p>
            <a:pPr marL="457200" lvl="1" indent="0">
              <a:lnSpc>
                <a:spcPct val="150000"/>
              </a:lnSpc>
              <a:buNone/>
            </a:pPr>
            <a:endParaRPr lang="en-US" dirty="0">
              <a:solidFill>
                <a:srgbClr val="262625"/>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11237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21C951-6950-6D4D-8834-7C291F32FF50}"/>
              </a:ext>
            </a:extLst>
          </p:cNvPr>
          <p:cNvSpPr/>
          <p:nvPr/>
        </p:nvSpPr>
        <p:spPr>
          <a:xfrm>
            <a:off x="741038" y="2051300"/>
            <a:ext cx="2214068" cy="400110"/>
          </a:xfrm>
          <a:prstGeom prst="rect">
            <a:avLst/>
          </a:prstGeom>
        </p:spPr>
        <p:txBody>
          <a:bodyPr wrap="none">
            <a:spAutoFit/>
          </a:bodyPr>
          <a:lstStyle/>
          <a:p>
            <a:pPr algn="ctr"/>
            <a:r>
              <a:rPr lang="en-US" b="1">
                <a:latin typeface="Helvetica" pitchFamily="2" charset="0"/>
              </a:rPr>
              <a:t>Alison </a:t>
            </a:r>
            <a:r>
              <a:rPr lang="en-US" sz="2000" b="1">
                <a:latin typeface="Helvetica" pitchFamily="2" charset="0"/>
              </a:rPr>
              <a:t>Lakin</a:t>
            </a:r>
            <a:r>
              <a:rPr lang="en-US" b="1">
                <a:latin typeface="Helvetica" pitchFamily="2" charset="0"/>
              </a:rPr>
              <a:t>, PhD	</a:t>
            </a:r>
          </a:p>
        </p:txBody>
      </p:sp>
      <p:sp>
        <p:nvSpPr>
          <p:cNvPr id="10" name="Rectangle 9">
            <a:extLst>
              <a:ext uri="{FF2B5EF4-FFF2-40B4-BE49-F238E27FC236}">
                <a16:creationId xmlns:a16="http://schemas.microsoft.com/office/drawing/2014/main" id="{AE95076F-2074-9F42-ABB1-829D8ADE1047}"/>
              </a:ext>
            </a:extLst>
          </p:cNvPr>
          <p:cNvSpPr/>
          <p:nvPr/>
        </p:nvSpPr>
        <p:spPr>
          <a:xfrm>
            <a:off x="8873471" y="3699952"/>
            <a:ext cx="2933816" cy="400110"/>
          </a:xfrm>
          <a:prstGeom prst="rect">
            <a:avLst/>
          </a:prstGeom>
        </p:spPr>
        <p:txBody>
          <a:bodyPr wrap="none">
            <a:spAutoFit/>
          </a:bodyPr>
          <a:lstStyle/>
          <a:p>
            <a:pPr algn="ctr"/>
            <a:r>
              <a:rPr lang="en-US" sz="2000" b="1"/>
              <a:t>Jori </a:t>
            </a:r>
            <a:r>
              <a:rPr lang="en-US" sz="2000" b="1" err="1"/>
              <a:t>Leszczynski</a:t>
            </a:r>
            <a:r>
              <a:rPr lang="en-US" sz="2000" b="1"/>
              <a:t>, DVM</a:t>
            </a:r>
          </a:p>
        </p:txBody>
      </p:sp>
      <p:sp>
        <p:nvSpPr>
          <p:cNvPr id="16" name="Rectangle 15">
            <a:extLst>
              <a:ext uri="{FF2B5EF4-FFF2-40B4-BE49-F238E27FC236}">
                <a16:creationId xmlns:a16="http://schemas.microsoft.com/office/drawing/2014/main" id="{5F2BB876-53E3-DE4A-846C-3A7F16451412}"/>
              </a:ext>
            </a:extLst>
          </p:cNvPr>
          <p:cNvSpPr/>
          <p:nvPr/>
        </p:nvSpPr>
        <p:spPr>
          <a:xfrm>
            <a:off x="761005" y="3467792"/>
            <a:ext cx="2174135" cy="646331"/>
          </a:xfrm>
          <a:prstGeom prst="rect">
            <a:avLst/>
          </a:prstGeom>
        </p:spPr>
        <p:txBody>
          <a:bodyPr wrap="square">
            <a:spAutoFit/>
          </a:bodyPr>
          <a:lstStyle/>
          <a:p>
            <a:pPr algn="ctr"/>
            <a:r>
              <a:rPr lang="en-US" sz="2000" b="1">
                <a:latin typeface="Helvetica" pitchFamily="2" charset="0"/>
              </a:rPr>
              <a:t>Amy Gannon </a:t>
            </a:r>
          </a:p>
          <a:p>
            <a:pPr algn="ctr"/>
            <a:r>
              <a:rPr lang="en-US" sz="1600" b="1" i="1">
                <a:latin typeface="Helvetica" pitchFamily="2" charset="0"/>
              </a:rPr>
              <a:t>via EVCAF</a:t>
            </a:r>
            <a:endParaRPr lang="en-US" sz="2000" b="1" i="1">
              <a:latin typeface="Helvetica" pitchFamily="2" charset="0"/>
            </a:endParaRPr>
          </a:p>
        </p:txBody>
      </p:sp>
      <p:sp>
        <p:nvSpPr>
          <p:cNvPr id="17" name="Rectangle 16">
            <a:extLst>
              <a:ext uri="{FF2B5EF4-FFF2-40B4-BE49-F238E27FC236}">
                <a16:creationId xmlns:a16="http://schemas.microsoft.com/office/drawing/2014/main" id="{570C0CB3-3065-EC40-B7E1-CE4DD639AF23}"/>
              </a:ext>
            </a:extLst>
          </p:cNvPr>
          <p:cNvSpPr/>
          <p:nvPr/>
        </p:nvSpPr>
        <p:spPr>
          <a:xfrm>
            <a:off x="568171" y="2440703"/>
            <a:ext cx="2559803" cy="584775"/>
          </a:xfrm>
          <a:prstGeom prst="rect">
            <a:avLst/>
          </a:prstGeom>
        </p:spPr>
        <p:txBody>
          <a:bodyPr wrap="none">
            <a:spAutoFit/>
          </a:bodyPr>
          <a:lstStyle/>
          <a:p>
            <a:pPr algn="ctr"/>
            <a:r>
              <a:rPr lang="en-US" sz="1600">
                <a:latin typeface="Helvetica" pitchFamily="2" charset="0"/>
              </a:rPr>
              <a:t>Associate Vice Chancellor</a:t>
            </a:r>
          </a:p>
          <a:p>
            <a:pPr algn="ctr"/>
            <a:r>
              <a:rPr lang="en-US" sz="1600">
                <a:latin typeface="Helvetica" pitchFamily="2" charset="0"/>
              </a:rPr>
              <a:t>Regulatory Compliance </a:t>
            </a:r>
          </a:p>
        </p:txBody>
      </p:sp>
      <p:sp>
        <p:nvSpPr>
          <p:cNvPr id="18" name="Rectangle 17">
            <a:extLst>
              <a:ext uri="{FF2B5EF4-FFF2-40B4-BE49-F238E27FC236}">
                <a16:creationId xmlns:a16="http://schemas.microsoft.com/office/drawing/2014/main" id="{11E75E8D-217C-3440-80D3-DE8074611BAF}"/>
              </a:ext>
            </a:extLst>
          </p:cNvPr>
          <p:cNvSpPr/>
          <p:nvPr/>
        </p:nvSpPr>
        <p:spPr>
          <a:xfrm>
            <a:off x="8917693" y="4079702"/>
            <a:ext cx="2845373" cy="830997"/>
          </a:xfrm>
          <a:prstGeom prst="rect">
            <a:avLst/>
          </a:prstGeom>
        </p:spPr>
        <p:txBody>
          <a:bodyPr wrap="square">
            <a:spAutoFit/>
          </a:bodyPr>
          <a:lstStyle/>
          <a:p>
            <a:pPr algn="ctr"/>
            <a:r>
              <a:rPr lang="en-US" sz="1600"/>
              <a:t>Assistant Vice Chancellor</a:t>
            </a:r>
          </a:p>
          <a:p>
            <a:pPr algn="ctr"/>
            <a:r>
              <a:rPr lang="en-US" sz="1600"/>
              <a:t>Laboratory Animal Research (OLAR) </a:t>
            </a:r>
          </a:p>
        </p:txBody>
      </p:sp>
      <p:sp>
        <p:nvSpPr>
          <p:cNvPr id="19" name="Rectangle 18">
            <a:extLst>
              <a:ext uri="{FF2B5EF4-FFF2-40B4-BE49-F238E27FC236}">
                <a16:creationId xmlns:a16="http://schemas.microsoft.com/office/drawing/2014/main" id="{D0A66B96-C42C-9447-AA26-222D579CBB7B}"/>
              </a:ext>
            </a:extLst>
          </p:cNvPr>
          <p:cNvSpPr/>
          <p:nvPr/>
        </p:nvSpPr>
        <p:spPr>
          <a:xfrm>
            <a:off x="426724" y="4119946"/>
            <a:ext cx="2842696" cy="1077218"/>
          </a:xfrm>
          <a:prstGeom prst="rect">
            <a:avLst/>
          </a:prstGeom>
        </p:spPr>
        <p:txBody>
          <a:bodyPr wrap="square">
            <a:spAutoFit/>
          </a:bodyPr>
          <a:lstStyle/>
          <a:p>
            <a:pPr algn="ctr"/>
            <a:r>
              <a:rPr lang="en-US" sz="1600">
                <a:latin typeface="Helvetica" pitchFamily="2" charset="0"/>
              </a:rPr>
              <a:t>Associate Vice Chancellor, Controller Financial services, Bursar and Grants and Contracts (OGC)</a:t>
            </a:r>
          </a:p>
        </p:txBody>
      </p:sp>
      <p:pic>
        <p:nvPicPr>
          <p:cNvPr id="4" name="Picture 3" descr="A group of people posing for a photo&#10;&#10;Description automatically generated with medium confidence">
            <a:extLst>
              <a:ext uri="{FF2B5EF4-FFF2-40B4-BE49-F238E27FC236}">
                <a16:creationId xmlns:a16="http://schemas.microsoft.com/office/drawing/2014/main" id="{3EE669FA-8C19-499C-B66C-9EA7C2E3C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4419" y="1866312"/>
            <a:ext cx="4863162" cy="3473688"/>
          </a:xfrm>
          <a:prstGeom prst="rect">
            <a:avLst/>
          </a:prstGeom>
        </p:spPr>
      </p:pic>
      <p:sp>
        <p:nvSpPr>
          <p:cNvPr id="15" name="Rectangle 14">
            <a:extLst>
              <a:ext uri="{FF2B5EF4-FFF2-40B4-BE49-F238E27FC236}">
                <a16:creationId xmlns:a16="http://schemas.microsoft.com/office/drawing/2014/main" id="{B588C484-EF38-43C1-9514-05A57AFE8D24}"/>
              </a:ext>
            </a:extLst>
          </p:cNvPr>
          <p:cNvSpPr/>
          <p:nvPr/>
        </p:nvSpPr>
        <p:spPr>
          <a:xfrm>
            <a:off x="9229338" y="2283258"/>
            <a:ext cx="2222083" cy="677108"/>
          </a:xfrm>
          <a:prstGeom prst="rect">
            <a:avLst/>
          </a:prstGeom>
        </p:spPr>
        <p:txBody>
          <a:bodyPr wrap="none">
            <a:spAutoFit/>
          </a:bodyPr>
          <a:lstStyle/>
          <a:p>
            <a:pPr algn="ctr"/>
            <a:r>
              <a:rPr lang="en-US" sz="2000" b="1"/>
              <a:t>Lori Sussel, PhD</a:t>
            </a:r>
          </a:p>
          <a:p>
            <a:pPr algn="ctr"/>
            <a:endParaRPr lang="en-US"/>
          </a:p>
        </p:txBody>
      </p:sp>
      <p:sp>
        <p:nvSpPr>
          <p:cNvPr id="20" name="Rectangle 19">
            <a:extLst>
              <a:ext uri="{FF2B5EF4-FFF2-40B4-BE49-F238E27FC236}">
                <a16:creationId xmlns:a16="http://schemas.microsoft.com/office/drawing/2014/main" id="{67C3646E-8A24-469E-AF7A-4B0C24B60C27}"/>
              </a:ext>
            </a:extLst>
          </p:cNvPr>
          <p:cNvSpPr/>
          <p:nvPr/>
        </p:nvSpPr>
        <p:spPr>
          <a:xfrm>
            <a:off x="8936727" y="2624115"/>
            <a:ext cx="2807305" cy="584775"/>
          </a:xfrm>
          <a:prstGeom prst="rect">
            <a:avLst/>
          </a:prstGeom>
        </p:spPr>
        <p:txBody>
          <a:bodyPr wrap="square">
            <a:spAutoFit/>
          </a:bodyPr>
          <a:lstStyle/>
          <a:p>
            <a:pPr algn="ctr"/>
            <a:r>
              <a:rPr lang="en-US" sz="1600"/>
              <a:t>Associate Vice Chancellor, Basic Sciences</a:t>
            </a:r>
          </a:p>
        </p:txBody>
      </p:sp>
      <p:sp>
        <p:nvSpPr>
          <p:cNvPr id="25" name="Parallelogram 24">
            <a:extLst>
              <a:ext uri="{FF2B5EF4-FFF2-40B4-BE49-F238E27FC236}">
                <a16:creationId xmlns:a16="http://schemas.microsoft.com/office/drawing/2014/main" id="{8C94EE37-99C7-1D46-817F-8642B553056D}"/>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E6EC7A7E-D709-4941-AFA2-9D2289830C7E}"/>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Books on shelf outline">
            <a:extLst>
              <a:ext uri="{FF2B5EF4-FFF2-40B4-BE49-F238E27FC236}">
                <a16:creationId xmlns:a16="http://schemas.microsoft.com/office/drawing/2014/main" id="{F8A45565-A40F-AB4E-B312-45CDDB086A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561" y="366605"/>
            <a:ext cx="723047" cy="723047"/>
          </a:xfrm>
          <a:prstGeom prst="rect">
            <a:avLst/>
          </a:prstGeom>
        </p:spPr>
      </p:pic>
      <p:sp>
        <p:nvSpPr>
          <p:cNvPr id="11" name="Text Placeholder 2"/>
          <p:cNvSpPr txBox="1">
            <a:spLocks/>
          </p:cNvSpPr>
          <p:nvPr/>
        </p:nvSpPr>
        <p:spPr>
          <a:xfrm>
            <a:off x="1411787" y="370963"/>
            <a:ext cx="8490497" cy="7258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a:solidFill>
                  <a:schemeClr val="bg1"/>
                </a:solidFill>
                <a:latin typeface="Helvetica" pitchFamily="2" charset="0"/>
                <a:cs typeface="Calibri Light" panose="020F0302020204030204" pitchFamily="34" charset="0"/>
              </a:rPr>
              <a:t>OFFICE OF THE VICE CHANCELLOR FOR RESEARCH CENTRAL ADMIN ORGANIZATION</a:t>
            </a:r>
          </a:p>
        </p:txBody>
      </p:sp>
      <p:cxnSp>
        <p:nvCxnSpPr>
          <p:cNvPr id="3" name="Straight Connector 2">
            <a:extLst>
              <a:ext uri="{FF2B5EF4-FFF2-40B4-BE49-F238E27FC236}">
                <a16:creationId xmlns:a16="http://schemas.microsoft.com/office/drawing/2014/main" id="{D97E716C-7FE0-1B42-A3E1-17F33EECCCC0}"/>
              </a:ext>
            </a:extLst>
          </p:cNvPr>
          <p:cNvCxnSpPr>
            <a:cxnSpLocks/>
          </p:cNvCxnSpPr>
          <p:nvPr/>
        </p:nvCxnSpPr>
        <p:spPr>
          <a:xfrm>
            <a:off x="1277009" y="3264210"/>
            <a:ext cx="1142126" cy="0"/>
          </a:xfrm>
          <a:prstGeom prst="line">
            <a:avLst/>
          </a:prstGeom>
          <a:ln w="31750">
            <a:solidFill>
              <a:srgbClr val="CFB87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019E02-97AC-6243-9CEE-0BF032130D1B}"/>
              </a:ext>
            </a:extLst>
          </p:cNvPr>
          <p:cNvCxnSpPr>
            <a:cxnSpLocks/>
          </p:cNvCxnSpPr>
          <p:nvPr/>
        </p:nvCxnSpPr>
        <p:spPr>
          <a:xfrm>
            <a:off x="9769316" y="3468401"/>
            <a:ext cx="1142126" cy="0"/>
          </a:xfrm>
          <a:prstGeom prst="line">
            <a:avLst/>
          </a:prstGeom>
          <a:ln w="31750">
            <a:solidFill>
              <a:srgbClr val="CFB8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479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941C6A34-03A1-1242-8F18-712FD7E98217}"/>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uture outline">
            <a:extLst>
              <a:ext uri="{FF2B5EF4-FFF2-40B4-BE49-F238E27FC236}">
                <a16:creationId xmlns:a16="http://schemas.microsoft.com/office/drawing/2014/main" id="{59062FAB-8643-C642-81B5-505E7834C9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12" y="417579"/>
            <a:ext cx="642706" cy="642706"/>
          </a:xfrm>
          <a:prstGeom prst="rect">
            <a:avLst/>
          </a:prstGeom>
        </p:spPr>
      </p:pic>
      <p:sp>
        <p:nvSpPr>
          <p:cNvPr id="12" name="Parallelogram 11">
            <a:extLst>
              <a:ext uri="{FF2B5EF4-FFF2-40B4-BE49-F238E27FC236}">
                <a16:creationId xmlns:a16="http://schemas.microsoft.com/office/drawing/2014/main" id="{B119B6FC-D9D3-7643-B676-19165945BE77}"/>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3" name="Title 2">
            <a:extLst>
              <a:ext uri="{FF2B5EF4-FFF2-40B4-BE49-F238E27FC236}">
                <a16:creationId xmlns:a16="http://schemas.microsoft.com/office/drawing/2014/main" id="{6659976B-FDC5-4538-B81A-66D71BAACD20}"/>
              </a:ext>
            </a:extLst>
          </p:cNvPr>
          <p:cNvSpPr>
            <a:spLocks noGrp="1"/>
          </p:cNvSpPr>
          <p:nvPr>
            <p:ph type="title"/>
          </p:nvPr>
        </p:nvSpPr>
        <p:spPr>
          <a:xfrm>
            <a:off x="1338943" y="392422"/>
            <a:ext cx="10515600" cy="825326"/>
          </a:xfrm>
        </p:spPr>
        <p:txBody>
          <a:bodyPr>
            <a:normAutofit/>
          </a:bodyPr>
          <a:lstStyle/>
          <a:p>
            <a:r>
              <a:rPr lang="en-US" sz="3600" b="1">
                <a:solidFill>
                  <a:schemeClr val="bg1"/>
                </a:solidFill>
                <a:latin typeface="Helvetica" pitchFamily="2" charset="0"/>
              </a:rPr>
              <a:t>FUTURE… WHAT’S NEXT </a:t>
            </a:r>
          </a:p>
        </p:txBody>
      </p:sp>
      <p:sp>
        <p:nvSpPr>
          <p:cNvPr id="6" name="Text Placeholder 2"/>
          <p:cNvSpPr>
            <a:spLocks noGrp="1"/>
          </p:cNvSpPr>
          <p:nvPr>
            <p:ph idx="1"/>
          </p:nvPr>
        </p:nvSpPr>
        <p:spPr>
          <a:xfrm>
            <a:off x="939459" y="1512721"/>
            <a:ext cx="9127605" cy="4355643"/>
          </a:xfrm>
        </p:spPr>
        <p:txBody>
          <a:bodyPr vert="horz" lIns="91440" tIns="45720" rIns="91440" bIns="45720" rtlCol="0" anchor="t">
            <a:noAutofit/>
          </a:bodyPr>
          <a:lstStyle/>
          <a:p>
            <a:pPr marL="0" indent="0">
              <a:lnSpc>
                <a:spcPct val="150000"/>
              </a:lnSpc>
              <a:buClr>
                <a:srgbClr val="CFB87C"/>
              </a:buClr>
              <a:buNone/>
            </a:pPr>
            <a:r>
              <a:rPr lang="en-US" sz="2000" b="1" dirty="0">
                <a:solidFill>
                  <a:srgbClr val="262625"/>
                </a:solidFill>
                <a:cs typeface="Calibri Light"/>
              </a:rPr>
              <a:t>Support efforts of the CRIO – Melissa Haendel</a:t>
            </a:r>
            <a:endParaRPr lang="en-US" sz="2000" b="1" dirty="0">
              <a:solidFill>
                <a:srgbClr val="262625"/>
              </a:solidFill>
              <a:cs typeface="Calibri Light" panose="020F0302020204030204" pitchFamily="34" charset="0"/>
            </a:endParaRPr>
          </a:p>
          <a:p>
            <a:pPr lvl="1">
              <a:lnSpc>
                <a:spcPct val="150000"/>
              </a:lnSpc>
              <a:buClr>
                <a:srgbClr val="CFB87C"/>
              </a:buClr>
            </a:pPr>
            <a:r>
              <a:rPr lang="en-US" sz="1800" dirty="0">
                <a:solidFill>
                  <a:srgbClr val="262625"/>
                </a:solidFill>
                <a:cs typeface="Calibri Light"/>
              </a:rPr>
              <a:t>CRIO is working on several new initiatives </a:t>
            </a:r>
            <a:endParaRPr lang="en-US" sz="1800" dirty="0">
              <a:solidFill>
                <a:srgbClr val="262625"/>
              </a:solidFill>
              <a:cs typeface="Calibri Light" panose="020F0302020204030204" pitchFamily="34" charset="0"/>
            </a:endParaRPr>
          </a:p>
          <a:p>
            <a:pPr marL="0" indent="0">
              <a:lnSpc>
                <a:spcPct val="150000"/>
              </a:lnSpc>
              <a:buClr>
                <a:srgbClr val="CFB87C"/>
              </a:buClr>
              <a:buNone/>
            </a:pPr>
            <a:r>
              <a:rPr lang="en-US" sz="2000" b="1" dirty="0">
                <a:solidFill>
                  <a:srgbClr val="262625"/>
                </a:solidFill>
                <a:ea typeface="+mn-lt"/>
                <a:cs typeface="Calibri Light"/>
              </a:rPr>
              <a:t>Virtual clinical trials </a:t>
            </a:r>
            <a:endParaRPr lang="en-US" sz="2000" b="1" dirty="0">
              <a:ea typeface="+mn-lt"/>
              <a:cs typeface="+mn-lt"/>
            </a:endParaRPr>
          </a:p>
          <a:p>
            <a:pPr lvl="1">
              <a:lnSpc>
                <a:spcPct val="150000"/>
              </a:lnSpc>
              <a:buClr>
                <a:srgbClr val="CFB87C"/>
              </a:buClr>
            </a:pPr>
            <a:r>
              <a:rPr lang="en-US" sz="1800" dirty="0">
                <a:solidFill>
                  <a:srgbClr val="262625"/>
                </a:solidFill>
                <a:cs typeface="Calibri Light"/>
              </a:rPr>
              <a:t>Working group is in place with broader community outreach planned </a:t>
            </a:r>
            <a:endParaRPr lang="en-US" sz="1800" dirty="0">
              <a:solidFill>
                <a:srgbClr val="262625"/>
              </a:solidFill>
              <a:cs typeface="Calibri Light" panose="020F0302020204030204" pitchFamily="34" charset="0"/>
            </a:endParaRPr>
          </a:p>
          <a:p>
            <a:pPr marL="0" indent="0">
              <a:lnSpc>
                <a:spcPct val="150000"/>
              </a:lnSpc>
              <a:buClr>
                <a:srgbClr val="CFB87C"/>
              </a:buClr>
              <a:buNone/>
            </a:pPr>
            <a:r>
              <a:rPr lang="en-US" sz="2000" b="1" dirty="0">
                <a:solidFill>
                  <a:srgbClr val="262625"/>
                </a:solidFill>
                <a:ea typeface="+mn-lt"/>
                <a:cs typeface="Calibri Light"/>
              </a:rPr>
              <a:t>Research communications </a:t>
            </a:r>
            <a:endParaRPr lang="en-US" sz="2000" b="1" dirty="0">
              <a:ea typeface="+mn-lt"/>
              <a:cs typeface="+mn-lt"/>
            </a:endParaRPr>
          </a:p>
          <a:p>
            <a:pPr lvl="1">
              <a:lnSpc>
                <a:spcPct val="150000"/>
              </a:lnSpc>
              <a:buClr>
                <a:srgbClr val="CFB87C"/>
              </a:buClr>
            </a:pPr>
            <a:r>
              <a:rPr lang="en-US" sz="1800" dirty="0">
                <a:solidFill>
                  <a:srgbClr val="262625"/>
                </a:solidFill>
                <a:cs typeface="Calibri Light"/>
              </a:rPr>
              <a:t>Will continue to expand and strengthen our internal and external communications</a:t>
            </a:r>
          </a:p>
          <a:p>
            <a:pPr lvl="1">
              <a:lnSpc>
                <a:spcPct val="150000"/>
              </a:lnSpc>
              <a:buClr>
                <a:srgbClr val="CFB87C"/>
              </a:buClr>
            </a:pPr>
            <a:r>
              <a:rPr lang="en-US" sz="1800" dirty="0">
                <a:solidFill>
                  <a:srgbClr val="262625"/>
                </a:solidFill>
                <a:cs typeface="Calibri Light"/>
              </a:rPr>
              <a:t>Working closely with the campus communications team </a:t>
            </a:r>
            <a:endParaRPr lang="en-US" sz="2000" b="1" dirty="0">
              <a:solidFill>
                <a:srgbClr val="262625"/>
              </a:solidFill>
              <a:cs typeface="Calibri Light"/>
            </a:endParaRPr>
          </a:p>
          <a:p>
            <a:pPr marL="0" indent="0">
              <a:lnSpc>
                <a:spcPct val="150000"/>
              </a:lnSpc>
              <a:buClr>
                <a:srgbClr val="CFB87C"/>
              </a:buClr>
              <a:buNone/>
            </a:pPr>
            <a:r>
              <a:rPr lang="en-US" sz="2000" b="1" dirty="0">
                <a:solidFill>
                  <a:srgbClr val="262625"/>
                </a:solidFill>
                <a:cs typeface="Calibri Light"/>
              </a:rPr>
              <a:t>Ongoing process improvement efforts for our key support functions </a:t>
            </a:r>
          </a:p>
          <a:p>
            <a:pPr marL="457200" lvl="1" indent="0">
              <a:lnSpc>
                <a:spcPct val="150000"/>
              </a:lnSpc>
              <a:buNone/>
            </a:pPr>
            <a:endParaRPr lang="en-US" dirty="0">
              <a:solidFill>
                <a:srgbClr val="262625"/>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71700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building, outdoor, city&#10;&#10;Description automatically generated">
            <a:extLst>
              <a:ext uri="{FF2B5EF4-FFF2-40B4-BE49-F238E27FC236}">
                <a16:creationId xmlns:a16="http://schemas.microsoft.com/office/drawing/2014/main" id="{4BE70720-68E9-493F-8190-7FDDC68194D6}"/>
              </a:ext>
            </a:extLst>
          </p:cNvPr>
          <p:cNvPicPr>
            <a:picLocks noChangeAspect="1"/>
          </p:cNvPicPr>
          <p:nvPr/>
        </p:nvPicPr>
        <p:blipFill rotWithShape="1">
          <a:blip r:embed="rId3">
            <a:extLst>
              <a:ext uri="{28A0092B-C50C-407E-A947-70E740481C1C}">
                <a14:useLocalDpi xmlns:a14="http://schemas.microsoft.com/office/drawing/2010/main" val="0"/>
              </a:ext>
            </a:extLst>
          </a:blip>
          <a:srcRect t="1747"/>
          <a:stretch/>
        </p:blipFill>
        <p:spPr>
          <a:xfrm>
            <a:off x="0" y="10"/>
            <a:ext cx="12191980" cy="6857990"/>
          </a:xfrm>
          <a:prstGeom prst="rect">
            <a:avLst/>
          </a:prstGeom>
        </p:spPr>
      </p:pic>
      <p:sp>
        <p:nvSpPr>
          <p:cNvPr id="12" name="Freeform: Shape 9">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FBCB8780-9904-C945-B842-8E135F31D9BB}"/>
              </a:ext>
            </a:extLst>
          </p:cNvPr>
          <p:cNvSpPr txBox="1"/>
          <p:nvPr/>
        </p:nvSpPr>
        <p:spPr>
          <a:xfrm>
            <a:off x="841248"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rgbClr val="FFFFFF"/>
                </a:solidFill>
                <a:latin typeface="Helvetica" pitchFamily="2" charset="0"/>
                <a:ea typeface="+mj-ea"/>
                <a:cs typeface="+mj-cs"/>
              </a:rPr>
              <a:t>Thank You</a:t>
            </a:r>
          </a:p>
        </p:txBody>
      </p:sp>
    </p:spTree>
    <p:extLst>
      <p:ext uri="{BB962C8B-B14F-4D97-AF65-F5344CB8AC3E}">
        <p14:creationId xmlns:p14="http://schemas.microsoft.com/office/powerpoint/2010/main" val="40856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49D6CCA-36C3-4A27-AF22-85DC35CE2CD0}"/>
              </a:ext>
            </a:extLst>
          </p:cNvPr>
          <p:cNvGrpSpPr/>
          <p:nvPr/>
        </p:nvGrpSpPr>
        <p:grpSpPr>
          <a:xfrm>
            <a:off x="1892333" y="1306364"/>
            <a:ext cx="8562975" cy="4371975"/>
            <a:chOff x="1892333" y="1495931"/>
            <a:chExt cx="8562975" cy="4371975"/>
          </a:xfrm>
        </p:grpSpPr>
        <p:pic>
          <p:nvPicPr>
            <p:cNvPr id="6" name="Picture 5" descr="A picture containing diagram&#10;&#10;Description automatically generated">
              <a:extLst>
                <a:ext uri="{FF2B5EF4-FFF2-40B4-BE49-F238E27FC236}">
                  <a16:creationId xmlns:a16="http://schemas.microsoft.com/office/drawing/2014/main" id="{3B49694D-4167-4901-A4D7-2D5668CA9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33" y="1495931"/>
              <a:ext cx="8562975" cy="4371975"/>
            </a:xfrm>
            <a:prstGeom prst="rect">
              <a:avLst/>
            </a:prstGeom>
          </p:spPr>
        </p:pic>
        <p:sp>
          <p:nvSpPr>
            <p:cNvPr id="12" name="Rectangle 11">
              <a:extLst>
                <a:ext uri="{FF2B5EF4-FFF2-40B4-BE49-F238E27FC236}">
                  <a16:creationId xmlns:a16="http://schemas.microsoft.com/office/drawing/2014/main" id="{C3650FC0-DB47-4E33-B8DC-30D64C04DAB1}"/>
                </a:ext>
              </a:extLst>
            </p:cNvPr>
            <p:cNvSpPr/>
            <p:nvPr/>
          </p:nvSpPr>
          <p:spPr>
            <a:xfrm>
              <a:off x="2811295" y="3481483"/>
              <a:ext cx="330740" cy="1678157"/>
            </a:xfrm>
            <a:prstGeom prst="rect">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49136C-C426-437A-AD12-6640C37931DB}"/>
                </a:ext>
              </a:extLst>
            </p:cNvPr>
            <p:cNvSpPr/>
            <p:nvPr/>
          </p:nvSpPr>
          <p:spPr>
            <a:xfrm>
              <a:off x="3730257" y="3481482"/>
              <a:ext cx="330740" cy="1678157"/>
            </a:xfrm>
            <a:prstGeom prst="rect">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2F7B39C-6C1B-4533-920E-C70D75836564}"/>
                </a:ext>
              </a:extLst>
            </p:cNvPr>
            <p:cNvSpPr/>
            <p:nvPr/>
          </p:nvSpPr>
          <p:spPr>
            <a:xfrm>
              <a:off x="4610311" y="3481482"/>
              <a:ext cx="330740" cy="1678157"/>
            </a:xfrm>
            <a:prstGeom prst="rect">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F0C481F-DDAE-4988-B1D4-2862EFC86CB2}"/>
                </a:ext>
              </a:extLst>
            </p:cNvPr>
            <p:cNvSpPr/>
            <p:nvPr/>
          </p:nvSpPr>
          <p:spPr>
            <a:xfrm>
              <a:off x="5533473" y="3481481"/>
              <a:ext cx="330740" cy="1678157"/>
            </a:xfrm>
            <a:prstGeom prst="rect">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1B0593-A5DA-49FE-9C91-7E7AB06EA65E}"/>
                </a:ext>
              </a:extLst>
            </p:cNvPr>
            <p:cNvSpPr/>
            <p:nvPr/>
          </p:nvSpPr>
          <p:spPr>
            <a:xfrm>
              <a:off x="6449193" y="3475229"/>
              <a:ext cx="330740" cy="1678157"/>
            </a:xfrm>
            <a:prstGeom prst="rect">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DA29AC5-E4BF-4FA5-BD23-14F3FDF2DCEF}"/>
                </a:ext>
              </a:extLst>
            </p:cNvPr>
            <p:cNvSpPr/>
            <p:nvPr/>
          </p:nvSpPr>
          <p:spPr>
            <a:xfrm>
              <a:off x="7336689" y="3475228"/>
              <a:ext cx="330740" cy="1678157"/>
            </a:xfrm>
            <a:prstGeom prst="rect">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2B64EAF-14A2-4F23-BF94-C21F7FD405F9}"/>
                </a:ext>
              </a:extLst>
            </p:cNvPr>
            <p:cNvSpPr/>
            <p:nvPr/>
          </p:nvSpPr>
          <p:spPr>
            <a:xfrm>
              <a:off x="8267713" y="3475227"/>
              <a:ext cx="330740" cy="1678157"/>
            </a:xfrm>
            <a:prstGeom prst="rect">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5C59689-F2B6-4F2E-92AA-4C8A47F1E446}"/>
                </a:ext>
              </a:extLst>
            </p:cNvPr>
            <p:cNvSpPr/>
            <p:nvPr/>
          </p:nvSpPr>
          <p:spPr>
            <a:xfrm>
              <a:off x="9180712" y="3483434"/>
              <a:ext cx="330740" cy="1678157"/>
            </a:xfrm>
            <a:prstGeom prst="rect">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9BBC42B7-1256-4293-BF5D-1C2FC794F709}"/>
              </a:ext>
            </a:extLst>
          </p:cNvPr>
          <p:cNvSpPr txBox="1"/>
          <p:nvPr/>
        </p:nvSpPr>
        <p:spPr>
          <a:xfrm>
            <a:off x="2892865" y="5510267"/>
            <a:ext cx="6281290" cy="400110"/>
          </a:xfrm>
          <a:prstGeom prst="rect">
            <a:avLst/>
          </a:prstGeom>
          <a:noFill/>
        </p:spPr>
        <p:txBody>
          <a:bodyPr wrap="square" rtlCol="0" anchor="ctr">
            <a:spAutoFit/>
          </a:bodyPr>
          <a:lstStyle/>
          <a:p>
            <a:pPr algn="ctr" defTabSz="1097280" eaLnBrk="0" fontAlgn="base" hangingPunct="0">
              <a:spcBef>
                <a:spcPct val="0"/>
              </a:spcBef>
              <a:spcAft>
                <a:spcPct val="0"/>
              </a:spcAft>
            </a:pPr>
            <a:r>
              <a:rPr lang="en-US" sz="2000" b="1">
                <a:latin typeface="Arial"/>
                <a:ea typeface="Osaka" charset="0"/>
                <a:cs typeface="Calibri" panose="020F0502020204030204" pitchFamily="34" charset="0"/>
              </a:rPr>
              <a:t>Foundation of CU Anschutz Research</a:t>
            </a:r>
          </a:p>
        </p:txBody>
      </p:sp>
      <p:sp>
        <p:nvSpPr>
          <p:cNvPr id="26" name="TextBox 25">
            <a:extLst>
              <a:ext uri="{FF2B5EF4-FFF2-40B4-BE49-F238E27FC236}">
                <a16:creationId xmlns:a16="http://schemas.microsoft.com/office/drawing/2014/main" id="{093E14BB-F92F-40A6-BE81-BC92CF1847AD}"/>
              </a:ext>
            </a:extLst>
          </p:cNvPr>
          <p:cNvSpPr txBox="1"/>
          <p:nvPr/>
        </p:nvSpPr>
        <p:spPr>
          <a:xfrm>
            <a:off x="2918805" y="5259376"/>
            <a:ext cx="6650966" cy="369332"/>
          </a:xfrm>
          <a:prstGeom prst="rect">
            <a:avLst/>
          </a:prstGeom>
          <a:noFill/>
        </p:spPr>
        <p:txBody>
          <a:bodyPr wrap="square">
            <a:spAutoFit/>
          </a:bodyPr>
          <a:lstStyle/>
          <a:p>
            <a:pPr algn="ctr" defTabSz="1097280" eaLnBrk="0" fontAlgn="base" hangingPunct="0">
              <a:spcBef>
                <a:spcPct val="0"/>
              </a:spcBef>
              <a:spcAft>
                <a:spcPct val="0"/>
              </a:spcAft>
            </a:pPr>
            <a:r>
              <a:rPr lang="en-US" sz="1800" b="1">
                <a:latin typeface="Arial"/>
                <a:ea typeface="Osaka"/>
              </a:rPr>
              <a:t>Regulations and infrastructure </a:t>
            </a:r>
          </a:p>
        </p:txBody>
      </p:sp>
      <p:sp>
        <p:nvSpPr>
          <p:cNvPr id="35" name="Rectangle 34">
            <a:extLst>
              <a:ext uri="{FF2B5EF4-FFF2-40B4-BE49-F238E27FC236}">
                <a16:creationId xmlns:a16="http://schemas.microsoft.com/office/drawing/2014/main" id="{BBEA421E-860F-4971-BAC7-577289B22BC4}"/>
              </a:ext>
            </a:extLst>
          </p:cNvPr>
          <p:cNvSpPr/>
          <p:nvPr/>
        </p:nvSpPr>
        <p:spPr>
          <a:xfrm rot="16200000">
            <a:off x="5937105" y="1585766"/>
            <a:ext cx="400109" cy="8114863"/>
          </a:xfrm>
          <a:prstGeom prst="rect">
            <a:avLst/>
          </a:prstGeom>
          <a:solidFill>
            <a:srgbClr val="80808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0A7DC96-F336-466C-AC2C-2A804053B07E}"/>
              </a:ext>
            </a:extLst>
          </p:cNvPr>
          <p:cNvSpPr/>
          <p:nvPr/>
        </p:nvSpPr>
        <p:spPr>
          <a:xfrm rot="16200000">
            <a:off x="5964262" y="1851158"/>
            <a:ext cx="330740" cy="7293338"/>
          </a:xfrm>
          <a:prstGeom prst="rect">
            <a:avLst/>
          </a:prstGeom>
          <a:solidFill>
            <a:srgbClr val="80808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1330E0D2-2DDB-4280-BEAC-C0E63E841B00}"/>
              </a:ext>
            </a:extLst>
          </p:cNvPr>
          <p:cNvCxnSpPr>
            <a:cxnSpLocks/>
          </p:cNvCxnSpPr>
          <p:nvPr/>
        </p:nvCxnSpPr>
        <p:spPr>
          <a:xfrm>
            <a:off x="2315183" y="5558907"/>
            <a:ext cx="7683430" cy="0"/>
          </a:xfrm>
          <a:prstGeom prst="line">
            <a:avLst/>
          </a:prstGeom>
          <a:ln w="9525">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04C6E37-B658-4907-A70B-957256EF3C0A}"/>
              </a:ext>
            </a:extLst>
          </p:cNvPr>
          <p:cNvCxnSpPr>
            <a:cxnSpLocks/>
          </p:cNvCxnSpPr>
          <p:nvPr/>
        </p:nvCxnSpPr>
        <p:spPr>
          <a:xfrm>
            <a:off x="2482963" y="5536739"/>
            <a:ext cx="7293338" cy="0"/>
          </a:xfrm>
          <a:prstGeom prst="line">
            <a:avLst/>
          </a:prstGeom>
          <a:ln w="9525">
            <a:solidFill>
              <a:srgbClr val="5F5F5F"/>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13E576C-9093-4219-9765-56B74211C816}"/>
              </a:ext>
            </a:extLst>
          </p:cNvPr>
          <p:cNvSpPr txBox="1"/>
          <p:nvPr/>
        </p:nvSpPr>
        <p:spPr>
          <a:xfrm>
            <a:off x="2709748" y="2581653"/>
            <a:ext cx="6848872" cy="430887"/>
          </a:xfrm>
          <a:prstGeom prst="rect">
            <a:avLst/>
          </a:prstGeom>
          <a:noFill/>
        </p:spPr>
        <p:txBody>
          <a:bodyPr wrap="square" rtlCol="0">
            <a:spAutoFit/>
          </a:bodyPr>
          <a:lstStyle/>
          <a:p>
            <a:pPr algn="ctr"/>
            <a:r>
              <a:rPr lang="en-US" sz="2200" b="1">
                <a:solidFill>
                  <a:schemeClr val="bg1"/>
                </a:solidFill>
              </a:rPr>
              <a:t>Vice Chancellor for Research</a:t>
            </a:r>
          </a:p>
        </p:txBody>
      </p:sp>
      <p:sp>
        <p:nvSpPr>
          <p:cNvPr id="48" name="TextBox 47">
            <a:extLst>
              <a:ext uri="{FF2B5EF4-FFF2-40B4-BE49-F238E27FC236}">
                <a16:creationId xmlns:a16="http://schemas.microsoft.com/office/drawing/2014/main" id="{13B71479-8B64-4B98-8910-0A1FCBD84BF8}"/>
              </a:ext>
            </a:extLst>
          </p:cNvPr>
          <p:cNvSpPr txBox="1"/>
          <p:nvPr/>
        </p:nvSpPr>
        <p:spPr>
          <a:xfrm>
            <a:off x="2074785" y="5499812"/>
            <a:ext cx="8140125" cy="400110"/>
          </a:xfrm>
          <a:prstGeom prst="rect">
            <a:avLst/>
          </a:prstGeom>
          <a:noFill/>
        </p:spPr>
        <p:txBody>
          <a:bodyPr wrap="square" rtlCol="0">
            <a:spAutoFit/>
          </a:bodyPr>
          <a:lstStyle/>
          <a:p>
            <a:pPr algn="ctr"/>
            <a:r>
              <a:rPr lang="en-US" sz="2000" b="1">
                <a:solidFill>
                  <a:schemeClr val="bg1"/>
                </a:solidFill>
              </a:rPr>
              <a:t>University Research</a:t>
            </a:r>
          </a:p>
        </p:txBody>
      </p:sp>
      <p:sp>
        <p:nvSpPr>
          <p:cNvPr id="7" name="TextBox 6">
            <a:extLst>
              <a:ext uri="{FF2B5EF4-FFF2-40B4-BE49-F238E27FC236}">
                <a16:creationId xmlns:a16="http://schemas.microsoft.com/office/drawing/2014/main" id="{3C2ADBC9-ECC7-4C64-B7ED-F35D711680A2}"/>
              </a:ext>
            </a:extLst>
          </p:cNvPr>
          <p:cNvSpPr txBox="1"/>
          <p:nvPr/>
        </p:nvSpPr>
        <p:spPr>
          <a:xfrm>
            <a:off x="2079727" y="5241797"/>
            <a:ext cx="8114863" cy="369332"/>
          </a:xfrm>
          <a:prstGeom prst="rect">
            <a:avLst/>
          </a:prstGeom>
          <a:noFill/>
        </p:spPr>
        <p:txBody>
          <a:bodyPr wrap="square" rtlCol="0">
            <a:spAutoFit/>
          </a:bodyPr>
          <a:lstStyle/>
          <a:p>
            <a:pPr algn="ctr"/>
            <a:r>
              <a:rPr lang="en-US" b="1">
                <a:solidFill>
                  <a:schemeClr val="bg1"/>
                </a:solidFill>
              </a:rPr>
              <a:t>Central Administration Support</a:t>
            </a:r>
          </a:p>
        </p:txBody>
      </p:sp>
      <p:sp>
        <p:nvSpPr>
          <p:cNvPr id="50" name="TextBox 49">
            <a:extLst>
              <a:ext uri="{FF2B5EF4-FFF2-40B4-BE49-F238E27FC236}">
                <a16:creationId xmlns:a16="http://schemas.microsoft.com/office/drawing/2014/main" id="{DCD015B3-C079-48A0-9C8F-FD28FEDEED18}"/>
              </a:ext>
            </a:extLst>
          </p:cNvPr>
          <p:cNvSpPr txBox="1"/>
          <p:nvPr/>
        </p:nvSpPr>
        <p:spPr>
          <a:xfrm rot="16200000">
            <a:off x="3828358" y="3858702"/>
            <a:ext cx="1894645" cy="492443"/>
          </a:xfrm>
          <a:prstGeom prst="rect">
            <a:avLst/>
          </a:prstGeom>
          <a:noFill/>
        </p:spPr>
        <p:txBody>
          <a:bodyPr wrap="square" rtlCol="0">
            <a:spAutoFit/>
          </a:bodyPr>
          <a:lstStyle/>
          <a:p>
            <a:r>
              <a:rPr lang="en-US" sz="1300" b="1"/>
              <a:t>Basic Science Research Support</a:t>
            </a:r>
          </a:p>
        </p:txBody>
      </p:sp>
      <p:sp>
        <p:nvSpPr>
          <p:cNvPr id="51" name="TextBox 50">
            <a:extLst>
              <a:ext uri="{FF2B5EF4-FFF2-40B4-BE49-F238E27FC236}">
                <a16:creationId xmlns:a16="http://schemas.microsoft.com/office/drawing/2014/main" id="{DC9C0AE7-BA41-4D91-B1C4-96194F573C3F}"/>
              </a:ext>
            </a:extLst>
          </p:cNvPr>
          <p:cNvSpPr txBox="1"/>
          <p:nvPr/>
        </p:nvSpPr>
        <p:spPr>
          <a:xfrm rot="16200000">
            <a:off x="4467760" y="3600316"/>
            <a:ext cx="2459608" cy="492443"/>
          </a:xfrm>
          <a:prstGeom prst="rect">
            <a:avLst/>
          </a:prstGeom>
          <a:noFill/>
        </p:spPr>
        <p:txBody>
          <a:bodyPr wrap="square" rtlCol="0">
            <a:spAutoFit/>
          </a:bodyPr>
          <a:lstStyle/>
          <a:p>
            <a:r>
              <a:rPr lang="en-US" sz="1300" b="1"/>
              <a:t>Clinical Research Operations</a:t>
            </a:r>
          </a:p>
        </p:txBody>
      </p:sp>
      <p:sp>
        <p:nvSpPr>
          <p:cNvPr id="52" name="TextBox 51">
            <a:extLst>
              <a:ext uri="{FF2B5EF4-FFF2-40B4-BE49-F238E27FC236}">
                <a16:creationId xmlns:a16="http://schemas.microsoft.com/office/drawing/2014/main" id="{9AB97BDC-A5C1-4B45-87B9-013F6F950A98}"/>
              </a:ext>
            </a:extLst>
          </p:cNvPr>
          <p:cNvSpPr txBox="1"/>
          <p:nvPr/>
        </p:nvSpPr>
        <p:spPr>
          <a:xfrm rot="16200000">
            <a:off x="5459331" y="3620344"/>
            <a:ext cx="2302215" cy="492443"/>
          </a:xfrm>
          <a:prstGeom prst="rect">
            <a:avLst/>
          </a:prstGeom>
          <a:noFill/>
        </p:spPr>
        <p:txBody>
          <a:bodyPr wrap="square" rtlCol="0">
            <a:spAutoFit/>
          </a:bodyPr>
          <a:lstStyle/>
          <a:p>
            <a:r>
              <a:rPr lang="en-US" sz="1300" b="1"/>
              <a:t>Laboratory Animal Resources</a:t>
            </a:r>
          </a:p>
        </p:txBody>
      </p:sp>
      <p:sp>
        <p:nvSpPr>
          <p:cNvPr id="93" name="TextBox 92">
            <a:extLst>
              <a:ext uri="{FF2B5EF4-FFF2-40B4-BE49-F238E27FC236}">
                <a16:creationId xmlns:a16="http://schemas.microsoft.com/office/drawing/2014/main" id="{033504EF-BBDD-4F62-9058-BE06731FA0CF}"/>
              </a:ext>
            </a:extLst>
          </p:cNvPr>
          <p:cNvSpPr txBox="1"/>
          <p:nvPr/>
        </p:nvSpPr>
        <p:spPr>
          <a:xfrm rot="16200000">
            <a:off x="6409336" y="3708104"/>
            <a:ext cx="2197438" cy="492443"/>
          </a:xfrm>
          <a:prstGeom prst="rect">
            <a:avLst/>
          </a:prstGeom>
          <a:noFill/>
        </p:spPr>
        <p:txBody>
          <a:bodyPr wrap="square" rtlCol="0">
            <a:spAutoFit/>
          </a:bodyPr>
          <a:lstStyle/>
          <a:p>
            <a:r>
              <a:rPr lang="en-US" sz="1300" b="1"/>
              <a:t>Reg &amp; Compliance Administration</a:t>
            </a:r>
          </a:p>
        </p:txBody>
      </p:sp>
      <p:sp>
        <p:nvSpPr>
          <p:cNvPr id="94" name="TextBox 93">
            <a:extLst>
              <a:ext uri="{FF2B5EF4-FFF2-40B4-BE49-F238E27FC236}">
                <a16:creationId xmlns:a16="http://schemas.microsoft.com/office/drawing/2014/main" id="{B34158E2-481D-49B8-8C86-E389A874CFE9}"/>
              </a:ext>
            </a:extLst>
          </p:cNvPr>
          <p:cNvSpPr txBox="1"/>
          <p:nvPr/>
        </p:nvSpPr>
        <p:spPr>
          <a:xfrm rot="16200000">
            <a:off x="7502414" y="3951268"/>
            <a:ext cx="1894645" cy="292388"/>
          </a:xfrm>
          <a:prstGeom prst="rect">
            <a:avLst/>
          </a:prstGeom>
          <a:noFill/>
        </p:spPr>
        <p:txBody>
          <a:bodyPr wrap="square" rtlCol="0">
            <a:spAutoFit/>
          </a:bodyPr>
          <a:lstStyle/>
          <a:p>
            <a:r>
              <a:rPr lang="en-US" sz="1300" b="1"/>
              <a:t> CCTSI</a:t>
            </a:r>
          </a:p>
        </p:txBody>
      </p:sp>
      <p:sp>
        <p:nvSpPr>
          <p:cNvPr id="98" name="Oval 97">
            <a:extLst>
              <a:ext uri="{FF2B5EF4-FFF2-40B4-BE49-F238E27FC236}">
                <a16:creationId xmlns:a16="http://schemas.microsoft.com/office/drawing/2014/main" id="{501C83FF-539E-462E-B63B-81C855325189}"/>
              </a:ext>
            </a:extLst>
          </p:cNvPr>
          <p:cNvSpPr/>
          <p:nvPr/>
        </p:nvSpPr>
        <p:spPr>
          <a:xfrm>
            <a:off x="6045378" y="1775721"/>
            <a:ext cx="257598" cy="25759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334314D-C7A4-4C50-AFC5-1B4B4130D1BC}"/>
              </a:ext>
            </a:extLst>
          </p:cNvPr>
          <p:cNvSpPr txBox="1"/>
          <p:nvPr/>
        </p:nvSpPr>
        <p:spPr>
          <a:xfrm rot="16200000">
            <a:off x="2932050" y="3868862"/>
            <a:ext cx="1894645" cy="492443"/>
          </a:xfrm>
          <a:prstGeom prst="rect">
            <a:avLst/>
          </a:prstGeom>
          <a:noFill/>
        </p:spPr>
        <p:txBody>
          <a:bodyPr wrap="square" rtlCol="0">
            <a:spAutoFit/>
          </a:bodyPr>
          <a:lstStyle/>
          <a:p>
            <a:r>
              <a:rPr lang="en-US" sz="1300" b="1"/>
              <a:t>Chief Research Informatics Office </a:t>
            </a:r>
          </a:p>
        </p:txBody>
      </p:sp>
      <p:sp>
        <p:nvSpPr>
          <p:cNvPr id="41" name="Parallelogram 40">
            <a:extLst>
              <a:ext uri="{FF2B5EF4-FFF2-40B4-BE49-F238E27FC236}">
                <a16:creationId xmlns:a16="http://schemas.microsoft.com/office/drawing/2014/main" id="{B8472636-435D-814E-8017-C500432B8D47}"/>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Books on shelf outline">
            <a:extLst>
              <a:ext uri="{FF2B5EF4-FFF2-40B4-BE49-F238E27FC236}">
                <a16:creationId xmlns:a16="http://schemas.microsoft.com/office/drawing/2014/main" id="{3C422A1D-03E5-4641-8E24-585392A084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561" y="366605"/>
            <a:ext cx="723047" cy="723047"/>
          </a:xfrm>
          <a:prstGeom prst="rect">
            <a:avLst/>
          </a:prstGeom>
        </p:spPr>
      </p:pic>
      <p:sp>
        <p:nvSpPr>
          <p:cNvPr id="45" name="Parallelogram 44">
            <a:extLst>
              <a:ext uri="{FF2B5EF4-FFF2-40B4-BE49-F238E27FC236}">
                <a16:creationId xmlns:a16="http://schemas.microsoft.com/office/drawing/2014/main" id="{294A932E-0185-A143-A80D-D0CCE757D7CD}"/>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p:cNvSpPr txBox="1">
            <a:spLocks/>
          </p:cNvSpPr>
          <p:nvPr/>
        </p:nvSpPr>
        <p:spPr>
          <a:xfrm>
            <a:off x="1389103" y="369970"/>
            <a:ext cx="11618484" cy="7258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a:solidFill>
                  <a:schemeClr val="bg1"/>
                </a:solidFill>
                <a:latin typeface="Helvetica" pitchFamily="2" charset="0"/>
                <a:cs typeface="Calibri Light" panose="020F0302020204030204" pitchFamily="34" charset="0"/>
              </a:rPr>
              <a:t>OFFICE OF THE VICE CHANCELLOR FOR RESEARCH </a:t>
            </a:r>
            <a:br>
              <a:rPr lang="en-US" sz="2600" b="1">
                <a:solidFill>
                  <a:schemeClr val="bg1"/>
                </a:solidFill>
                <a:latin typeface="Helvetica" pitchFamily="2" charset="0"/>
                <a:cs typeface="Calibri Light" panose="020F0302020204030204" pitchFamily="34" charset="0"/>
              </a:rPr>
            </a:br>
            <a:r>
              <a:rPr lang="en-US" sz="2600" b="1">
                <a:solidFill>
                  <a:schemeClr val="bg1"/>
                </a:solidFill>
                <a:latin typeface="Helvetica" pitchFamily="2" charset="0"/>
                <a:cs typeface="Calibri Light" panose="020F0302020204030204" pitchFamily="34" charset="0"/>
              </a:rPr>
              <a:t>CENTRAL ADMIN ORGANIZATION</a:t>
            </a:r>
          </a:p>
        </p:txBody>
      </p:sp>
    </p:spTree>
    <p:extLst>
      <p:ext uri="{BB962C8B-B14F-4D97-AF65-F5344CB8AC3E}">
        <p14:creationId xmlns:p14="http://schemas.microsoft.com/office/powerpoint/2010/main" val="411379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rallelogram 14">
            <a:extLst>
              <a:ext uri="{FF2B5EF4-FFF2-40B4-BE49-F238E27FC236}">
                <a16:creationId xmlns:a16="http://schemas.microsoft.com/office/drawing/2014/main" id="{860F5E67-56D2-A746-BB9D-7CFB76644742}"/>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ooks on shelf outline">
            <a:extLst>
              <a:ext uri="{FF2B5EF4-FFF2-40B4-BE49-F238E27FC236}">
                <a16:creationId xmlns:a16="http://schemas.microsoft.com/office/drawing/2014/main" id="{1D84F3DF-53BB-A34B-8606-D469AE6B00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8561" y="366605"/>
            <a:ext cx="723047" cy="723047"/>
          </a:xfrm>
          <a:prstGeom prst="rect">
            <a:avLst/>
          </a:prstGeom>
        </p:spPr>
      </p:pic>
      <p:sp>
        <p:nvSpPr>
          <p:cNvPr id="17" name="Parallelogram 16">
            <a:extLst>
              <a:ext uri="{FF2B5EF4-FFF2-40B4-BE49-F238E27FC236}">
                <a16:creationId xmlns:a16="http://schemas.microsoft.com/office/drawing/2014/main" id="{06C50C50-728A-F14D-92C3-578D6F1773DF}"/>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1" name="Text Placeholder 2"/>
          <p:cNvSpPr txBox="1">
            <a:spLocks/>
          </p:cNvSpPr>
          <p:nvPr/>
        </p:nvSpPr>
        <p:spPr>
          <a:xfrm>
            <a:off x="1381239" y="378678"/>
            <a:ext cx="11618484" cy="7258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a:solidFill>
                  <a:schemeClr val="bg1"/>
                </a:solidFill>
                <a:latin typeface="Helvetica" pitchFamily="2" charset="0"/>
                <a:cs typeface="Calibri Light" panose="020F0302020204030204" pitchFamily="34" charset="0"/>
              </a:rPr>
              <a:t>OFFICE OF THE VICE CHANCELLOR FOR RESEARCH </a:t>
            </a:r>
            <a:br>
              <a:rPr lang="en-US" sz="2600" b="1">
                <a:solidFill>
                  <a:schemeClr val="bg1"/>
                </a:solidFill>
                <a:latin typeface="Helvetica" pitchFamily="2" charset="0"/>
                <a:cs typeface="Calibri Light" panose="020F0302020204030204" pitchFamily="34" charset="0"/>
              </a:rPr>
            </a:br>
            <a:r>
              <a:rPr lang="en-US" sz="2600" b="1">
                <a:solidFill>
                  <a:schemeClr val="bg1"/>
                </a:solidFill>
                <a:latin typeface="Helvetica" pitchFamily="2" charset="0"/>
                <a:cs typeface="Calibri Light" panose="020F0302020204030204" pitchFamily="34" charset="0"/>
              </a:rPr>
              <a:t>CENTRAL ADMIN ORGANIZATION</a:t>
            </a:r>
          </a:p>
        </p:txBody>
      </p:sp>
      <p:sp>
        <p:nvSpPr>
          <p:cNvPr id="7" name="Rectangle 6">
            <a:extLst>
              <a:ext uri="{FF2B5EF4-FFF2-40B4-BE49-F238E27FC236}">
                <a16:creationId xmlns:a16="http://schemas.microsoft.com/office/drawing/2014/main" id="{01134BB8-DF1C-4232-99F5-62269A1EE1D4}"/>
              </a:ext>
            </a:extLst>
          </p:cNvPr>
          <p:cNvSpPr/>
          <p:nvPr/>
        </p:nvSpPr>
        <p:spPr>
          <a:xfrm>
            <a:off x="827983" y="5098487"/>
            <a:ext cx="3118129" cy="369332"/>
          </a:xfrm>
          <a:prstGeom prst="rect">
            <a:avLst/>
          </a:prstGeom>
        </p:spPr>
        <p:txBody>
          <a:bodyPr wrap="square">
            <a:spAutoFit/>
          </a:bodyPr>
          <a:lstStyle/>
          <a:p>
            <a:pPr algn="ctr"/>
            <a:r>
              <a:rPr lang="en-US" b="1"/>
              <a:t>Melissa Haendel, PhD</a:t>
            </a:r>
            <a:endParaRPr lang="en-US" sz="1400" b="1" i="1"/>
          </a:p>
        </p:txBody>
      </p:sp>
      <p:sp>
        <p:nvSpPr>
          <p:cNvPr id="8" name="Rectangle 7">
            <a:extLst>
              <a:ext uri="{FF2B5EF4-FFF2-40B4-BE49-F238E27FC236}">
                <a16:creationId xmlns:a16="http://schemas.microsoft.com/office/drawing/2014/main" id="{7CE6A4B6-98BC-4C7D-BF2C-A248FDDD241C}"/>
              </a:ext>
            </a:extLst>
          </p:cNvPr>
          <p:cNvSpPr/>
          <p:nvPr/>
        </p:nvSpPr>
        <p:spPr>
          <a:xfrm>
            <a:off x="423176" y="5389995"/>
            <a:ext cx="3927743" cy="338554"/>
          </a:xfrm>
          <a:prstGeom prst="rect">
            <a:avLst/>
          </a:prstGeom>
        </p:spPr>
        <p:txBody>
          <a:bodyPr wrap="square">
            <a:spAutoFit/>
          </a:bodyPr>
          <a:lstStyle/>
          <a:p>
            <a:pPr algn="ctr"/>
            <a:r>
              <a:rPr lang="en-US" sz="1600"/>
              <a:t>Chief Research Informatics Officer</a:t>
            </a:r>
          </a:p>
        </p:txBody>
      </p:sp>
      <p:pic>
        <p:nvPicPr>
          <p:cNvPr id="4" name="Picture 3" descr="A picture containing person, outdoor&#10;&#10;Description automatically generated">
            <a:extLst>
              <a:ext uri="{FF2B5EF4-FFF2-40B4-BE49-F238E27FC236}">
                <a16:creationId xmlns:a16="http://schemas.microsoft.com/office/drawing/2014/main" id="{892DCF23-9C5D-4E29-A9EA-CD3842682E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0764" y="1638419"/>
            <a:ext cx="2348727" cy="3288217"/>
          </a:xfrm>
          <a:prstGeom prst="rect">
            <a:avLst/>
          </a:prstGeom>
          <a:ln w="60325">
            <a:solidFill>
              <a:srgbClr val="CFB87C"/>
            </a:solidFill>
          </a:ln>
        </p:spPr>
      </p:pic>
      <p:sp>
        <p:nvSpPr>
          <p:cNvPr id="14" name="TextBox 13">
            <a:extLst>
              <a:ext uri="{FF2B5EF4-FFF2-40B4-BE49-F238E27FC236}">
                <a16:creationId xmlns:a16="http://schemas.microsoft.com/office/drawing/2014/main" id="{71A7D19A-CFB3-4B0D-8E8B-7665EF44AB37}"/>
              </a:ext>
            </a:extLst>
          </p:cNvPr>
          <p:cNvSpPr txBox="1"/>
          <p:nvPr/>
        </p:nvSpPr>
        <p:spPr>
          <a:xfrm>
            <a:off x="3946112" y="1496876"/>
            <a:ext cx="8449821" cy="3647152"/>
          </a:xfrm>
          <a:prstGeom prst="rect">
            <a:avLst/>
          </a:prstGeom>
          <a:noFill/>
        </p:spPr>
        <p:txBody>
          <a:bodyPr wrap="square" lIns="91440" tIns="45720" rIns="91440" bIns="45720" rtlCol="0" anchor="t">
            <a:spAutoFit/>
          </a:bodyPr>
          <a:lstStyle/>
          <a:p>
            <a:pPr marL="285750" indent="-285750">
              <a:lnSpc>
                <a:spcPct val="150000"/>
              </a:lnSpc>
              <a:buClr>
                <a:srgbClr val="CFB87C"/>
              </a:buClr>
              <a:buFont typeface="Arial" panose="020B0604020202020204" pitchFamily="34" charset="0"/>
              <a:buChar char="•"/>
            </a:pPr>
            <a:r>
              <a:rPr lang="en-US">
                <a:latin typeface="Helvetica"/>
                <a:cs typeface="Helvetica"/>
              </a:rPr>
              <a:t>Inaugural Chief Research Informatics Officer</a:t>
            </a:r>
          </a:p>
          <a:p>
            <a:pPr marL="285750" indent="-285750">
              <a:lnSpc>
                <a:spcPct val="150000"/>
              </a:lnSpc>
              <a:buClr>
                <a:srgbClr val="CFB87C"/>
              </a:buClr>
              <a:buFont typeface="Arial" panose="020B0604020202020204" pitchFamily="34" charset="0"/>
              <a:buChar char="•"/>
            </a:pPr>
            <a:r>
              <a:rPr lang="en-US">
                <a:latin typeface="Helvetica"/>
                <a:cs typeface="Helvetica"/>
              </a:rPr>
              <a:t>Faculty – Center for Health Artificial Intelligence</a:t>
            </a:r>
          </a:p>
          <a:p>
            <a:pPr marL="285750" indent="-285750">
              <a:lnSpc>
                <a:spcPct val="150000"/>
              </a:lnSpc>
              <a:buClr>
                <a:srgbClr val="CFB87C"/>
              </a:buClr>
              <a:buFont typeface="Arial" panose="020B0604020202020204" pitchFamily="34" charset="0"/>
              <a:buChar char="•"/>
            </a:pPr>
            <a:r>
              <a:rPr lang="en-US">
                <a:latin typeface="Helvetica"/>
                <a:cs typeface="Helvetica"/>
              </a:rPr>
              <a:t>Recruited by School of Medicine  </a:t>
            </a:r>
            <a:endParaRPr lang="en-US">
              <a:latin typeface="Helvetica" pitchFamily="2" charset="0"/>
              <a:cs typeface="Helvetica"/>
            </a:endParaRPr>
          </a:p>
          <a:p>
            <a:pPr marL="285750" indent="-285750">
              <a:lnSpc>
                <a:spcPct val="150000"/>
              </a:lnSpc>
              <a:buClr>
                <a:srgbClr val="CFB87C"/>
              </a:buClr>
              <a:buFont typeface="Arial" panose="020B0604020202020204" pitchFamily="34" charset="0"/>
              <a:buChar char="•"/>
            </a:pPr>
            <a:r>
              <a:rPr lang="en-US">
                <a:latin typeface="Helvetica"/>
                <a:cs typeface="Helvetica"/>
              </a:rPr>
              <a:t>Internationally recognized research leader</a:t>
            </a:r>
          </a:p>
          <a:p>
            <a:pPr marL="285750" indent="-285750">
              <a:lnSpc>
                <a:spcPct val="150000"/>
              </a:lnSpc>
              <a:buClr>
                <a:srgbClr val="CFB87C"/>
              </a:buClr>
              <a:buFont typeface="Arial" panose="020B0604020202020204" pitchFamily="34" charset="0"/>
              <a:buChar char="•"/>
            </a:pPr>
            <a:r>
              <a:rPr lang="en-US">
                <a:latin typeface="Helvetica"/>
                <a:cs typeface="Helvetica"/>
              </a:rPr>
              <a:t>Research Projects:</a:t>
            </a:r>
          </a:p>
          <a:p>
            <a:pPr marL="742950" lvl="1" indent="-285750">
              <a:buClr>
                <a:srgbClr val="CFB87C"/>
              </a:buClr>
              <a:buFont typeface="Arial" panose="020B0604020202020204" pitchFamily="34" charset="0"/>
              <a:buChar char="•"/>
            </a:pPr>
            <a:r>
              <a:rPr lang="en-US" sz="1600">
                <a:effectLst/>
                <a:latin typeface="Helvetica"/>
                <a:ea typeface="Calibri" panose="020F0502020204030204" pitchFamily="34" charset="0"/>
                <a:cs typeface="Helvetica"/>
              </a:rPr>
              <a:t>Post-Acute Sequelae of </a:t>
            </a:r>
            <a:r>
              <a:rPr lang="en-US" sz="1600">
                <a:latin typeface="Helvetica"/>
                <a:ea typeface="Calibri" panose="020F0502020204030204" pitchFamily="34" charset="0"/>
                <a:cs typeface="Helvetica"/>
              </a:rPr>
              <a:t>COVID-19</a:t>
            </a:r>
            <a:r>
              <a:rPr lang="en-US" sz="1600">
                <a:effectLst/>
                <a:latin typeface="Helvetica"/>
                <a:ea typeface="Calibri" panose="020F0502020204030204" pitchFamily="34" charset="0"/>
                <a:cs typeface="Helvetica"/>
              </a:rPr>
              <a:t> (</a:t>
            </a:r>
            <a:r>
              <a:rPr lang="en-US" sz="1600">
                <a:latin typeface="Helvetica"/>
                <a:cs typeface="Helvetica"/>
              </a:rPr>
              <a:t>PASC)</a:t>
            </a:r>
          </a:p>
          <a:p>
            <a:pPr marL="742950" lvl="1" indent="-285750">
              <a:buClr>
                <a:srgbClr val="CFB87C"/>
              </a:buClr>
              <a:buFont typeface="Arial" panose="020B0604020202020204" pitchFamily="34" charset="0"/>
              <a:buChar char="•"/>
            </a:pPr>
            <a:r>
              <a:rPr lang="en-US" sz="1600">
                <a:effectLst/>
                <a:latin typeface="Helvetica"/>
                <a:ea typeface="Calibri" panose="020F0502020204030204" pitchFamily="34" charset="0"/>
                <a:cs typeface="Helvetica"/>
              </a:rPr>
              <a:t>National COVID Cohort Collaborative</a:t>
            </a:r>
            <a:r>
              <a:rPr lang="en-US" sz="1600">
                <a:latin typeface="Helvetica"/>
                <a:ea typeface="Calibri" panose="020F0502020204030204" pitchFamily="34" charset="0"/>
                <a:cs typeface="Helvetica"/>
              </a:rPr>
              <a:t> </a:t>
            </a:r>
            <a:r>
              <a:rPr lang="en-US" sz="1600">
                <a:effectLst/>
                <a:latin typeface="Helvetica"/>
                <a:ea typeface="Calibri" panose="020F0502020204030204" pitchFamily="34" charset="0"/>
                <a:cs typeface="Helvetica"/>
              </a:rPr>
              <a:t> (</a:t>
            </a:r>
            <a:r>
              <a:rPr lang="en-US" sz="1600">
                <a:latin typeface="Helvetica"/>
                <a:cs typeface="Helvetica"/>
              </a:rPr>
              <a:t>N3C)</a:t>
            </a:r>
          </a:p>
          <a:p>
            <a:pPr marL="742950" lvl="1" indent="-285750">
              <a:buClr>
                <a:srgbClr val="CFB87C"/>
              </a:buClr>
              <a:buFont typeface="Arial" panose="020B0604020202020204" pitchFamily="34" charset="0"/>
              <a:buChar char="•"/>
            </a:pPr>
            <a:r>
              <a:rPr lang="en-US" sz="1600">
                <a:effectLst/>
                <a:latin typeface="Helvetica"/>
                <a:ea typeface="Calibri" panose="020F0502020204030204" pitchFamily="34" charset="0"/>
                <a:cs typeface="Helvetica"/>
              </a:rPr>
              <a:t>National Human Genome Research Institute (NHGRI)</a:t>
            </a:r>
            <a:r>
              <a:rPr lang="en-US" sz="1600">
                <a:latin typeface="Helvetica"/>
                <a:ea typeface="Calibri" panose="020F0502020204030204" pitchFamily="34" charset="0"/>
                <a:cs typeface="Helvetica"/>
              </a:rPr>
              <a:t> </a:t>
            </a:r>
            <a:endParaRPr lang="en-US" sz="1600">
              <a:effectLst/>
              <a:latin typeface="Helvetica" pitchFamily="2" charset="0"/>
              <a:ea typeface="Calibri" panose="020F0502020204030204" pitchFamily="34" charset="0"/>
              <a:cs typeface="Helvetica"/>
            </a:endParaRPr>
          </a:p>
          <a:p>
            <a:pPr marL="742950" lvl="1" indent="-285750">
              <a:buClr>
                <a:srgbClr val="CFB87C"/>
              </a:buClr>
              <a:buFont typeface="Arial" panose="020B0604020202020204" pitchFamily="34" charset="0"/>
              <a:buChar char="•"/>
            </a:pPr>
            <a:r>
              <a:rPr lang="en-US" sz="1600">
                <a:effectLst/>
                <a:latin typeface="Helvetica"/>
                <a:ea typeface="Times New Roman" panose="02020603050405020304" pitchFamily="18" charset="0"/>
                <a:cs typeface="Helvetica"/>
              </a:rPr>
              <a:t>Reaching COVID to Enhance Recovery (RECOVER)</a:t>
            </a:r>
            <a:endParaRPr lang="en-US" sz="1600">
              <a:effectLst/>
              <a:latin typeface="Helvetica"/>
              <a:ea typeface="Calibri" panose="020F0502020204030204" pitchFamily="34" charset="0"/>
              <a:cs typeface="Helvetica"/>
            </a:endParaRPr>
          </a:p>
          <a:p>
            <a:pPr marL="742950" lvl="1" indent="-285750">
              <a:buClr>
                <a:srgbClr val="CFB87C"/>
              </a:buClr>
              <a:buFont typeface="Arial" panose="020B0604020202020204" pitchFamily="34" charset="0"/>
              <a:buChar char="•"/>
            </a:pPr>
            <a:r>
              <a:rPr lang="en-US" sz="1600">
                <a:effectLst/>
                <a:latin typeface="Helvetica"/>
                <a:ea typeface="Times New Roman" panose="02020603050405020304" pitchFamily="18" charset="0"/>
                <a:cs typeface="Helvetica"/>
              </a:rPr>
              <a:t>National Cancer Institute (NCI) Center for Cancer Data Harmonization</a:t>
            </a:r>
            <a:endParaRPr lang="en-US" sz="1600">
              <a:effectLst/>
              <a:latin typeface="Helvetica"/>
              <a:ea typeface="Calibri" panose="020F0502020204030204" pitchFamily="34" charset="0"/>
              <a:cs typeface="Helvetica"/>
            </a:endParaRPr>
          </a:p>
          <a:p>
            <a:pPr marL="742950" lvl="1" indent="-285750">
              <a:buClr>
                <a:srgbClr val="CFB87C"/>
              </a:buClr>
              <a:buFont typeface="Arial" panose="020B0604020202020204" pitchFamily="34" charset="0"/>
              <a:buChar char="•"/>
            </a:pPr>
            <a:r>
              <a:rPr lang="en-US" sz="1600">
                <a:effectLst/>
                <a:latin typeface="Helvetica"/>
                <a:ea typeface="Calibri" panose="020F0502020204030204" pitchFamily="34" charset="0"/>
                <a:cs typeface="Helvetica"/>
              </a:rPr>
              <a:t>National Human Genome Research Institute (NHGRI)</a:t>
            </a:r>
            <a:r>
              <a:rPr lang="en-US" sz="1600">
                <a:latin typeface="Helvetica"/>
                <a:ea typeface="Calibri" panose="020F0502020204030204" pitchFamily="34" charset="0"/>
                <a:cs typeface="Helvetica"/>
              </a:rPr>
              <a:t> </a:t>
            </a:r>
            <a:endParaRPr lang="en-US" sz="1600">
              <a:effectLst/>
              <a:latin typeface="Helvetica" pitchFamily="2" charset="0"/>
              <a:ea typeface="Calibri" panose="020F0502020204030204" pitchFamily="34" charset="0"/>
              <a:cs typeface="Helvetica"/>
            </a:endParaRPr>
          </a:p>
        </p:txBody>
      </p:sp>
    </p:spTree>
    <p:extLst>
      <p:ext uri="{BB962C8B-B14F-4D97-AF65-F5344CB8AC3E}">
        <p14:creationId xmlns:p14="http://schemas.microsoft.com/office/powerpoint/2010/main" val="3309452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EF83-B784-C244-95A6-597CCD4388A8}"/>
              </a:ext>
            </a:extLst>
          </p:cNvPr>
          <p:cNvSpPr>
            <a:spLocks noGrp="1"/>
          </p:cNvSpPr>
          <p:nvPr>
            <p:ph type="ctrTitle"/>
          </p:nvPr>
        </p:nvSpPr>
        <p:spPr>
          <a:xfrm>
            <a:off x="1527175" y="3712500"/>
            <a:ext cx="9144000" cy="1793839"/>
          </a:xfrm>
        </p:spPr>
        <p:txBody>
          <a:bodyPr>
            <a:normAutofit fontScale="90000"/>
          </a:bodyPr>
          <a:lstStyle/>
          <a:p>
            <a:r>
              <a:rPr lang="en-US" sz="5400" b="1">
                <a:latin typeface="Helvetica"/>
                <a:cs typeface="Helvetica"/>
              </a:rPr>
              <a:t>RESEARCH</a:t>
            </a:r>
            <a:br>
              <a:rPr lang="en-US" sz="5400" b="1">
                <a:latin typeface="Helvetica"/>
                <a:cs typeface="Helvetica"/>
              </a:rPr>
            </a:br>
            <a:r>
              <a:rPr lang="en-US" sz="5400" b="1">
                <a:latin typeface="Helvetica"/>
                <a:cs typeface="Helvetica"/>
              </a:rPr>
              <a:t>METRICS </a:t>
            </a:r>
            <a:br>
              <a:rPr lang="en-US" sz="5400" b="1">
                <a:latin typeface="Helvetica" pitchFamily="2" charset="0"/>
              </a:rPr>
            </a:br>
            <a:endParaRPr lang="en-US" sz="5400" b="1">
              <a:latin typeface="Helvetica"/>
              <a:cs typeface="Helvetica"/>
            </a:endParaRPr>
          </a:p>
        </p:txBody>
      </p:sp>
      <p:grpSp>
        <p:nvGrpSpPr>
          <p:cNvPr id="3" name="Group 2">
            <a:extLst>
              <a:ext uri="{FF2B5EF4-FFF2-40B4-BE49-F238E27FC236}">
                <a16:creationId xmlns:a16="http://schemas.microsoft.com/office/drawing/2014/main" id="{9BFE1B11-AAFC-A148-BFA8-D4A7ADC346A7}"/>
              </a:ext>
            </a:extLst>
          </p:cNvPr>
          <p:cNvGrpSpPr/>
          <p:nvPr/>
        </p:nvGrpSpPr>
        <p:grpSpPr>
          <a:xfrm>
            <a:off x="5207000" y="1219200"/>
            <a:ext cx="1727200" cy="1727200"/>
            <a:chOff x="5207000" y="1219200"/>
            <a:chExt cx="1727200" cy="1727200"/>
          </a:xfrm>
        </p:grpSpPr>
        <p:sp>
          <p:nvSpPr>
            <p:cNvPr id="4" name="Oval 3">
              <a:extLst>
                <a:ext uri="{FF2B5EF4-FFF2-40B4-BE49-F238E27FC236}">
                  <a16:creationId xmlns:a16="http://schemas.microsoft.com/office/drawing/2014/main" id="{A8B77748-20BD-784C-B550-2D147DAFBE6F}"/>
                </a:ext>
              </a:extLst>
            </p:cNvPr>
            <p:cNvSpPr/>
            <p:nvPr/>
          </p:nvSpPr>
          <p:spPr>
            <a:xfrm>
              <a:off x="5207000" y="1219200"/>
              <a:ext cx="1727200" cy="1727200"/>
            </a:xfrm>
            <a:prstGeom prst="ellipse">
              <a:avLst/>
            </a:prstGeom>
            <a:solidFill>
              <a:srgbClr val="CFB87C"/>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Statistics outline">
              <a:extLst>
                <a:ext uri="{FF2B5EF4-FFF2-40B4-BE49-F238E27FC236}">
                  <a16:creationId xmlns:a16="http://schemas.microsoft.com/office/drawing/2014/main" id="{89B0B61F-7359-1244-B24D-6A55C45AB8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3380" y="1440180"/>
              <a:ext cx="1285240" cy="1285240"/>
            </a:xfrm>
            <a:prstGeom prst="rect">
              <a:avLst/>
            </a:prstGeom>
          </p:spPr>
        </p:pic>
      </p:grpSp>
    </p:spTree>
    <p:extLst>
      <p:ext uri="{BB962C8B-B14F-4D97-AF65-F5344CB8AC3E}">
        <p14:creationId xmlns:p14="http://schemas.microsoft.com/office/powerpoint/2010/main" val="125840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11">
            <a:extLst>
              <a:ext uri="{FF2B5EF4-FFF2-40B4-BE49-F238E27FC236}">
                <a16:creationId xmlns:a16="http://schemas.microsoft.com/office/drawing/2014/main" id="{70B7DB30-FFE7-8F4F-9B6F-86E7698E04DF}"/>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B8253C52-9450-1148-A9CD-F7A4DEFABD29}"/>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0" name="Text Placeholder 2">
            <a:extLst>
              <a:ext uri="{FF2B5EF4-FFF2-40B4-BE49-F238E27FC236}">
                <a16:creationId xmlns:a16="http://schemas.microsoft.com/office/drawing/2014/main" id="{AE05C5CA-B477-2242-BE01-7C49B62B6F35}"/>
              </a:ext>
            </a:extLst>
          </p:cNvPr>
          <p:cNvSpPr txBox="1">
            <a:spLocks/>
          </p:cNvSpPr>
          <p:nvPr/>
        </p:nvSpPr>
        <p:spPr>
          <a:xfrm>
            <a:off x="1351570" y="491046"/>
            <a:ext cx="11864292"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latin typeface="Helvetica" pitchFamily="2" charset="0"/>
                <a:cs typeface="Calibri Light" panose="020F0302020204030204" pitchFamily="34" charset="0"/>
              </a:rPr>
              <a:t>ONGOING PERSONNEL GROWTH</a:t>
            </a:r>
          </a:p>
        </p:txBody>
      </p:sp>
      <p:sp>
        <p:nvSpPr>
          <p:cNvPr id="11" name="TextBox 10">
            <a:extLst>
              <a:ext uri="{FF2B5EF4-FFF2-40B4-BE49-F238E27FC236}">
                <a16:creationId xmlns:a16="http://schemas.microsoft.com/office/drawing/2014/main" id="{E82331AB-A19C-4DF8-A8E1-12675AA10327}"/>
              </a:ext>
            </a:extLst>
          </p:cNvPr>
          <p:cNvSpPr txBox="1"/>
          <p:nvPr/>
        </p:nvSpPr>
        <p:spPr>
          <a:xfrm>
            <a:off x="2609850" y="5303974"/>
            <a:ext cx="6972300" cy="615553"/>
          </a:xfrm>
          <a:prstGeom prst="rect">
            <a:avLst/>
          </a:prstGeom>
          <a:noFill/>
        </p:spPr>
        <p:txBody>
          <a:bodyPr wrap="square" lIns="91440" tIns="45720" rIns="91440" bIns="45720" anchor="t">
            <a:spAutoFit/>
          </a:bodyPr>
          <a:lstStyle/>
          <a:p>
            <a:pPr algn="ctr"/>
            <a:r>
              <a:rPr lang="en-US" sz="1600" b="1">
                <a:latin typeface="Helvetica"/>
                <a:cs typeface="Helvetica"/>
              </a:rPr>
              <a:t>Staff increased from 2,350 to 4,287 in the same amount of time </a:t>
            </a:r>
            <a:endParaRPr lang="en-US" sz="1600" b="1">
              <a:latin typeface="Helvetica" pitchFamily="2" charset="0"/>
              <a:cs typeface="Helvetica"/>
            </a:endParaRPr>
          </a:p>
          <a:p>
            <a:endParaRPr lang="en-US"/>
          </a:p>
        </p:txBody>
      </p:sp>
      <p:pic>
        <p:nvPicPr>
          <p:cNvPr id="3" name="Picture 2" descr="Icon&#10;&#10;Description automatically generated with medium confidence">
            <a:extLst>
              <a:ext uri="{FF2B5EF4-FFF2-40B4-BE49-F238E27FC236}">
                <a16:creationId xmlns:a16="http://schemas.microsoft.com/office/drawing/2014/main" id="{83FAF5A4-9015-6D41-9149-56C4C61B7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334" y="1545879"/>
            <a:ext cx="7689331" cy="3756485"/>
          </a:xfrm>
          <a:prstGeom prst="rect">
            <a:avLst/>
          </a:prstGeom>
        </p:spPr>
      </p:pic>
      <p:pic>
        <p:nvPicPr>
          <p:cNvPr id="4" name="Graphic 3" descr="Statistics outline">
            <a:extLst>
              <a:ext uri="{FF2B5EF4-FFF2-40B4-BE49-F238E27FC236}">
                <a16:creationId xmlns:a16="http://schemas.microsoft.com/office/drawing/2014/main" id="{39119093-4654-4318-AEFF-4488181CE5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240" y="407115"/>
            <a:ext cx="657459" cy="657459"/>
          </a:xfrm>
          <a:prstGeom prst="rect">
            <a:avLst/>
          </a:prstGeom>
        </p:spPr>
      </p:pic>
    </p:spTree>
    <p:extLst>
      <p:ext uri="{BB962C8B-B14F-4D97-AF65-F5344CB8AC3E}">
        <p14:creationId xmlns:p14="http://schemas.microsoft.com/office/powerpoint/2010/main" val="1653964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rallelogram 23">
            <a:extLst>
              <a:ext uri="{FF2B5EF4-FFF2-40B4-BE49-F238E27FC236}">
                <a16:creationId xmlns:a16="http://schemas.microsoft.com/office/drawing/2014/main" id="{37EE6FDA-FA6A-9242-AF0D-11C889B27D3C}"/>
              </a:ext>
            </a:extLst>
          </p:cNvPr>
          <p:cNvSpPr/>
          <p:nvPr/>
        </p:nvSpPr>
        <p:spPr>
          <a:xfrm>
            <a:off x="-387955" y="312382"/>
            <a:ext cx="6865620" cy="835111"/>
          </a:xfrm>
          <a:prstGeom prst="parallelogram">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D4CAAF33-1F00-0E43-9092-EBF8054AA8DE}"/>
              </a:ext>
            </a:extLst>
          </p:cNvPr>
          <p:cNvSpPr/>
          <p:nvPr/>
        </p:nvSpPr>
        <p:spPr>
          <a:xfrm>
            <a:off x="1065724" y="264702"/>
            <a:ext cx="11704320" cy="95385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4" name="Text Placeholder 2"/>
          <p:cNvSpPr txBox="1">
            <a:spLocks/>
          </p:cNvSpPr>
          <p:nvPr/>
        </p:nvSpPr>
        <p:spPr>
          <a:xfrm>
            <a:off x="1333089" y="498878"/>
            <a:ext cx="12033651" cy="725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latin typeface="Helvetica" pitchFamily="2" charset="0"/>
                <a:cs typeface="Calibri Light" panose="020F0302020204030204" pitchFamily="34" charset="0"/>
              </a:rPr>
              <a:t>GRANTS AND CONTRACTS</a:t>
            </a:r>
            <a:endParaRPr lang="en-US" sz="3600" b="0" i="1" dirty="0">
              <a:solidFill>
                <a:schemeClr val="bg1"/>
              </a:solidFill>
              <a:latin typeface="Helvetica" pitchFamily="2" charset="0"/>
              <a:cs typeface="Calibri Light" panose="020F0302020204030204" pitchFamily="34" charset="0"/>
            </a:endParaRPr>
          </a:p>
        </p:txBody>
      </p:sp>
      <p:sp>
        <p:nvSpPr>
          <p:cNvPr id="3" name="Rectangle 2">
            <a:extLst>
              <a:ext uri="{FF2B5EF4-FFF2-40B4-BE49-F238E27FC236}">
                <a16:creationId xmlns:a16="http://schemas.microsoft.com/office/drawing/2014/main" id="{449D0DFE-28E7-B148-A5C1-253CB33918D4}"/>
              </a:ext>
            </a:extLst>
          </p:cNvPr>
          <p:cNvSpPr/>
          <p:nvPr/>
        </p:nvSpPr>
        <p:spPr>
          <a:xfrm>
            <a:off x="1077058" y="4525792"/>
            <a:ext cx="1890261" cy="369332"/>
          </a:xfrm>
          <a:prstGeom prst="rect">
            <a:avLst/>
          </a:prstGeom>
        </p:spPr>
        <p:txBody>
          <a:bodyPr wrap="none">
            <a:spAutoFit/>
          </a:bodyPr>
          <a:lstStyle/>
          <a:p>
            <a:pPr>
              <a:buClr>
                <a:srgbClr val="CFB87C"/>
              </a:buClr>
            </a:pPr>
            <a:r>
              <a:rPr lang="en-US"/>
              <a:t>proposals/grants</a:t>
            </a:r>
          </a:p>
        </p:txBody>
      </p:sp>
      <p:sp>
        <p:nvSpPr>
          <p:cNvPr id="8" name="Rectangle 7">
            <a:extLst>
              <a:ext uri="{FF2B5EF4-FFF2-40B4-BE49-F238E27FC236}">
                <a16:creationId xmlns:a16="http://schemas.microsoft.com/office/drawing/2014/main" id="{28EB3683-3493-D342-AA1E-99B4A55DD8D6}"/>
              </a:ext>
            </a:extLst>
          </p:cNvPr>
          <p:cNvSpPr/>
          <p:nvPr/>
        </p:nvSpPr>
        <p:spPr>
          <a:xfrm>
            <a:off x="5231821" y="3738884"/>
            <a:ext cx="1728358" cy="830997"/>
          </a:xfrm>
          <a:prstGeom prst="rect">
            <a:avLst/>
          </a:prstGeom>
        </p:spPr>
        <p:txBody>
          <a:bodyPr wrap="none">
            <a:spAutoFit/>
          </a:bodyPr>
          <a:lstStyle/>
          <a:p>
            <a:r>
              <a:rPr lang="en-US" sz="4800" b="1">
                <a:solidFill>
                  <a:srgbClr val="CFB87C"/>
                </a:solidFill>
                <a:latin typeface="Helvetica" pitchFamily="2" charset="0"/>
              </a:rPr>
              <a:t>1,799</a:t>
            </a:r>
          </a:p>
        </p:txBody>
      </p:sp>
      <p:sp>
        <p:nvSpPr>
          <p:cNvPr id="9" name="Rectangle 8">
            <a:extLst>
              <a:ext uri="{FF2B5EF4-FFF2-40B4-BE49-F238E27FC236}">
                <a16:creationId xmlns:a16="http://schemas.microsoft.com/office/drawing/2014/main" id="{F1935D84-858B-704C-B87D-004C100FEFCD}"/>
              </a:ext>
            </a:extLst>
          </p:cNvPr>
          <p:cNvSpPr/>
          <p:nvPr/>
        </p:nvSpPr>
        <p:spPr>
          <a:xfrm>
            <a:off x="5117029" y="4525792"/>
            <a:ext cx="2198161" cy="646331"/>
          </a:xfrm>
          <a:prstGeom prst="rect">
            <a:avLst/>
          </a:prstGeom>
        </p:spPr>
        <p:txBody>
          <a:bodyPr wrap="square">
            <a:spAutoFit/>
          </a:bodyPr>
          <a:lstStyle/>
          <a:p>
            <a:pPr>
              <a:buClr>
                <a:srgbClr val="CFB87C"/>
              </a:buClr>
            </a:pPr>
            <a:r>
              <a:rPr lang="en-US"/>
              <a:t>research contracts from other entities</a:t>
            </a:r>
          </a:p>
        </p:txBody>
      </p:sp>
      <p:sp>
        <p:nvSpPr>
          <p:cNvPr id="11" name="Rectangle 10">
            <a:extLst>
              <a:ext uri="{FF2B5EF4-FFF2-40B4-BE49-F238E27FC236}">
                <a16:creationId xmlns:a16="http://schemas.microsoft.com/office/drawing/2014/main" id="{9EEF4212-F600-C640-BD21-38B11EFAEE01}"/>
              </a:ext>
            </a:extLst>
          </p:cNvPr>
          <p:cNvSpPr/>
          <p:nvPr/>
        </p:nvSpPr>
        <p:spPr>
          <a:xfrm>
            <a:off x="8464833" y="4525792"/>
            <a:ext cx="2710651" cy="923330"/>
          </a:xfrm>
          <a:prstGeom prst="rect">
            <a:avLst/>
          </a:prstGeom>
        </p:spPr>
        <p:txBody>
          <a:bodyPr wrap="square" lIns="91440" tIns="45720" rIns="91440" bIns="45720" anchor="t">
            <a:spAutoFit/>
          </a:bodyPr>
          <a:lstStyle/>
          <a:p>
            <a:pPr algn="ctr">
              <a:buClr>
                <a:srgbClr val="CFB87C"/>
              </a:buClr>
            </a:pPr>
            <a:r>
              <a:rPr lang="en-US"/>
              <a:t>subcontracts to </a:t>
            </a:r>
          </a:p>
          <a:p>
            <a:pPr algn="ctr">
              <a:buClr>
                <a:srgbClr val="CFB87C"/>
              </a:buClr>
            </a:pPr>
            <a:r>
              <a:rPr lang="en-US"/>
              <a:t>other entities</a:t>
            </a:r>
            <a:endParaRPr lang="en-US">
              <a:cs typeface="Arial"/>
            </a:endParaRPr>
          </a:p>
          <a:p>
            <a:pPr algn="ctr">
              <a:buClr>
                <a:srgbClr val="CFB87C"/>
              </a:buClr>
            </a:pPr>
            <a:endParaRPr lang="en-US"/>
          </a:p>
        </p:txBody>
      </p:sp>
      <p:pic>
        <p:nvPicPr>
          <p:cNvPr id="20" name="Graphic 19" descr="Dollar">
            <a:extLst>
              <a:ext uri="{FF2B5EF4-FFF2-40B4-BE49-F238E27FC236}">
                <a16:creationId xmlns:a16="http://schemas.microsoft.com/office/drawing/2014/main" id="{F3F81EEB-8338-C745-89A5-58E989792D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3596" y="2593625"/>
            <a:ext cx="807824" cy="807824"/>
          </a:xfrm>
          <a:prstGeom prst="rect">
            <a:avLst/>
          </a:prstGeom>
        </p:spPr>
      </p:pic>
      <p:sp>
        <p:nvSpPr>
          <p:cNvPr id="23" name="Oval 22">
            <a:extLst>
              <a:ext uri="{FF2B5EF4-FFF2-40B4-BE49-F238E27FC236}">
                <a16:creationId xmlns:a16="http://schemas.microsoft.com/office/drawing/2014/main" id="{A0B03D5A-BCEF-5B42-B723-6571F7166C93}"/>
              </a:ext>
            </a:extLst>
          </p:cNvPr>
          <p:cNvSpPr/>
          <p:nvPr/>
        </p:nvSpPr>
        <p:spPr>
          <a:xfrm>
            <a:off x="1352283" y="2347559"/>
            <a:ext cx="1299953" cy="1299953"/>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5E4FD91-C352-1044-9607-B2AE5513E1C0}"/>
              </a:ext>
            </a:extLst>
          </p:cNvPr>
          <p:cNvGrpSpPr/>
          <p:nvPr/>
        </p:nvGrpSpPr>
        <p:grpSpPr>
          <a:xfrm>
            <a:off x="9138837" y="2347559"/>
            <a:ext cx="1299953" cy="1299953"/>
            <a:chOff x="9393244" y="2496496"/>
            <a:chExt cx="830997" cy="830997"/>
          </a:xfrm>
        </p:grpSpPr>
        <p:pic>
          <p:nvPicPr>
            <p:cNvPr id="22" name="Graphic 21" descr="Share">
              <a:extLst>
                <a:ext uri="{FF2B5EF4-FFF2-40B4-BE49-F238E27FC236}">
                  <a16:creationId xmlns:a16="http://schemas.microsoft.com/office/drawing/2014/main" id="{3C654850-673B-8949-BC2B-60FB785958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3692" y="2653865"/>
              <a:ext cx="516403" cy="516403"/>
            </a:xfrm>
            <a:prstGeom prst="rect">
              <a:avLst/>
            </a:prstGeom>
          </p:spPr>
        </p:pic>
        <p:sp>
          <p:nvSpPr>
            <p:cNvPr id="25" name="Oval 24">
              <a:extLst>
                <a:ext uri="{FF2B5EF4-FFF2-40B4-BE49-F238E27FC236}">
                  <a16:creationId xmlns:a16="http://schemas.microsoft.com/office/drawing/2014/main" id="{0FDD4923-B328-7145-9D76-BDAA9F08E61F}"/>
                </a:ext>
              </a:extLst>
            </p:cNvPr>
            <p:cNvSpPr/>
            <p:nvPr/>
          </p:nvSpPr>
          <p:spPr>
            <a:xfrm>
              <a:off x="9393244" y="2496496"/>
              <a:ext cx="830997" cy="830997"/>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1934A30E-7D34-F842-A783-F989F717E16B}"/>
              </a:ext>
            </a:extLst>
          </p:cNvPr>
          <p:cNvGrpSpPr/>
          <p:nvPr/>
        </p:nvGrpSpPr>
        <p:grpSpPr>
          <a:xfrm>
            <a:off x="5426093" y="2347559"/>
            <a:ext cx="1299953" cy="1299953"/>
            <a:chOff x="5680500" y="2496496"/>
            <a:chExt cx="830997" cy="830997"/>
          </a:xfrm>
        </p:grpSpPr>
        <p:pic>
          <p:nvPicPr>
            <p:cNvPr id="18" name="Graphic 17" descr="Contract">
              <a:extLst>
                <a:ext uri="{FF2B5EF4-FFF2-40B4-BE49-F238E27FC236}">
                  <a16:creationId xmlns:a16="http://schemas.microsoft.com/office/drawing/2014/main" id="{9C1FAC5C-3DD2-1448-844B-4703177AEEE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37799" y="2653865"/>
              <a:ext cx="516402" cy="516402"/>
            </a:xfrm>
            <a:prstGeom prst="rect">
              <a:avLst/>
            </a:prstGeom>
          </p:spPr>
        </p:pic>
        <p:sp>
          <p:nvSpPr>
            <p:cNvPr id="26" name="Oval 25">
              <a:extLst>
                <a:ext uri="{FF2B5EF4-FFF2-40B4-BE49-F238E27FC236}">
                  <a16:creationId xmlns:a16="http://schemas.microsoft.com/office/drawing/2014/main" id="{BEA29421-1F85-FA4A-95AE-1BE9FD808CB5}"/>
                </a:ext>
              </a:extLst>
            </p:cNvPr>
            <p:cNvSpPr/>
            <p:nvPr/>
          </p:nvSpPr>
          <p:spPr>
            <a:xfrm>
              <a:off x="5680500" y="2496496"/>
              <a:ext cx="830997" cy="830997"/>
            </a:xfrm>
            <a:prstGeom prst="ellipse">
              <a:avLst/>
            </a:prstGeom>
            <a:noFill/>
            <a:ln w="38100">
              <a:solidFill>
                <a:srgbClr val="CFB8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083C0F66-9785-A748-A4D4-0B915AD2AB29}"/>
              </a:ext>
            </a:extLst>
          </p:cNvPr>
          <p:cNvSpPr/>
          <p:nvPr/>
        </p:nvSpPr>
        <p:spPr>
          <a:xfrm>
            <a:off x="4263605" y="1453271"/>
            <a:ext cx="3664786" cy="523220"/>
          </a:xfrm>
          <a:prstGeom prst="rect">
            <a:avLst/>
          </a:prstGeom>
        </p:spPr>
        <p:txBody>
          <a:bodyPr wrap="none">
            <a:spAutoFit/>
          </a:bodyPr>
          <a:lstStyle/>
          <a:p>
            <a:r>
              <a:rPr lang="en-US" sz="2800" i="1">
                <a:latin typeface="Helvetica" pitchFamily="2" charset="0"/>
                <a:cs typeface="Calibri Light" panose="020F0302020204030204" pitchFamily="34" charset="0"/>
              </a:rPr>
              <a:t>Supporting Research </a:t>
            </a:r>
            <a:endParaRPr lang="en-US" sz="2800"/>
          </a:p>
        </p:txBody>
      </p:sp>
      <p:pic>
        <p:nvPicPr>
          <p:cNvPr id="32" name="Graphic 31" descr="Statistics outline">
            <a:extLst>
              <a:ext uri="{FF2B5EF4-FFF2-40B4-BE49-F238E27FC236}">
                <a16:creationId xmlns:a16="http://schemas.microsoft.com/office/drawing/2014/main" id="{BFCCC17E-48F5-D045-93F7-06D88FA1DA8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3240" y="407115"/>
            <a:ext cx="657459" cy="657459"/>
          </a:xfrm>
          <a:prstGeom prst="rect">
            <a:avLst/>
          </a:prstGeom>
        </p:spPr>
      </p:pic>
      <p:sp>
        <p:nvSpPr>
          <p:cNvPr id="29" name="Rectangle 28">
            <a:extLst>
              <a:ext uri="{FF2B5EF4-FFF2-40B4-BE49-F238E27FC236}">
                <a16:creationId xmlns:a16="http://schemas.microsoft.com/office/drawing/2014/main" id="{6B06A1E0-37C2-4A0B-8880-39B2B89DF4A9}"/>
              </a:ext>
            </a:extLst>
          </p:cNvPr>
          <p:cNvSpPr/>
          <p:nvPr/>
        </p:nvSpPr>
        <p:spPr>
          <a:xfrm>
            <a:off x="9224996" y="3738884"/>
            <a:ext cx="1213794" cy="830997"/>
          </a:xfrm>
          <a:prstGeom prst="rect">
            <a:avLst/>
          </a:prstGeom>
        </p:spPr>
        <p:txBody>
          <a:bodyPr wrap="none">
            <a:spAutoFit/>
          </a:bodyPr>
          <a:lstStyle/>
          <a:p>
            <a:r>
              <a:rPr lang="en-US" sz="4800" b="1">
                <a:solidFill>
                  <a:srgbClr val="CFB87C"/>
                </a:solidFill>
                <a:latin typeface="Helvetica" pitchFamily="2" charset="0"/>
              </a:rPr>
              <a:t>874</a:t>
            </a:r>
          </a:p>
        </p:txBody>
      </p:sp>
      <p:sp>
        <p:nvSpPr>
          <p:cNvPr id="30" name="Rectangle 29">
            <a:extLst>
              <a:ext uri="{FF2B5EF4-FFF2-40B4-BE49-F238E27FC236}">
                <a16:creationId xmlns:a16="http://schemas.microsoft.com/office/drawing/2014/main" id="{542B7666-EB1A-414E-ABB5-20EA5D9891A5}"/>
              </a:ext>
            </a:extLst>
          </p:cNvPr>
          <p:cNvSpPr/>
          <p:nvPr/>
        </p:nvSpPr>
        <p:spPr>
          <a:xfrm>
            <a:off x="1158009" y="3738884"/>
            <a:ext cx="1728358" cy="830997"/>
          </a:xfrm>
          <a:prstGeom prst="rect">
            <a:avLst/>
          </a:prstGeom>
        </p:spPr>
        <p:txBody>
          <a:bodyPr wrap="none">
            <a:spAutoFit/>
          </a:bodyPr>
          <a:lstStyle/>
          <a:p>
            <a:r>
              <a:rPr lang="en-US" sz="4800" b="1">
                <a:solidFill>
                  <a:srgbClr val="CFB87C"/>
                </a:solidFill>
                <a:latin typeface="Helvetica" pitchFamily="2" charset="0"/>
              </a:rPr>
              <a:t>3,555</a:t>
            </a:r>
          </a:p>
        </p:txBody>
      </p:sp>
      <p:sp>
        <p:nvSpPr>
          <p:cNvPr id="14" name="TextBox 13">
            <a:extLst>
              <a:ext uri="{FF2B5EF4-FFF2-40B4-BE49-F238E27FC236}">
                <a16:creationId xmlns:a16="http://schemas.microsoft.com/office/drawing/2014/main" id="{AB72DF03-E4B3-7B4D-AD7E-58CF3C99E053}"/>
              </a:ext>
            </a:extLst>
          </p:cNvPr>
          <p:cNvSpPr txBox="1"/>
          <p:nvPr/>
        </p:nvSpPr>
        <p:spPr>
          <a:xfrm>
            <a:off x="693239" y="5289021"/>
            <a:ext cx="2657897" cy="338554"/>
          </a:xfrm>
          <a:prstGeom prst="rect">
            <a:avLst/>
          </a:prstGeom>
          <a:noFill/>
        </p:spPr>
        <p:txBody>
          <a:bodyPr wrap="square" rtlCol="0">
            <a:spAutoFit/>
          </a:bodyPr>
          <a:lstStyle/>
          <a:p>
            <a:pPr algn="ctr"/>
            <a:r>
              <a:rPr lang="en-US" sz="1600"/>
              <a:t>13+ per business day</a:t>
            </a:r>
          </a:p>
        </p:txBody>
      </p:sp>
      <p:sp>
        <p:nvSpPr>
          <p:cNvPr id="5" name="Arrow: Down 4">
            <a:extLst>
              <a:ext uri="{FF2B5EF4-FFF2-40B4-BE49-F238E27FC236}">
                <a16:creationId xmlns:a16="http://schemas.microsoft.com/office/drawing/2014/main" id="{522BBAAF-0E10-4877-97EB-6C6ADB2ADC6D}"/>
              </a:ext>
            </a:extLst>
          </p:cNvPr>
          <p:cNvSpPr/>
          <p:nvPr/>
        </p:nvSpPr>
        <p:spPr>
          <a:xfrm>
            <a:off x="1883846" y="4888504"/>
            <a:ext cx="240082" cy="344467"/>
          </a:xfrm>
          <a:prstGeom prst="downArrow">
            <a:avLst/>
          </a:prstGeom>
          <a:solidFill>
            <a:srgbClr val="CFB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394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TotalTime>
  <Words>4022</Words>
  <Application>Microsoft Office PowerPoint</Application>
  <PresentationFormat>Widescreen</PresentationFormat>
  <Paragraphs>560</Paragraphs>
  <Slides>41</Slides>
  <Notes>41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MS PGothic</vt:lpstr>
      <vt:lpstr>Arial</vt:lpstr>
      <vt:lpstr>Arial Black</vt:lpstr>
      <vt:lpstr>Calibri</vt:lpstr>
      <vt:lpstr>Calibri Light</vt:lpstr>
      <vt:lpstr>Courier New</vt:lpstr>
      <vt:lpstr>Helvetica</vt:lpstr>
      <vt:lpstr>Symbol</vt:lpstr>
      <vt:lpstr>Tahoma</vt:lpstr>
      <vt:lpstr>Times New Roman</vt:lpstr>
      <vt:lpstr>Office Theme</vt:lpstr>
      <vt:lpstr>1_Office Theme</vt:lpstr>
      <vt:lpstr>Thomas Flaig, MD</vt:lpstr>
      <vt:lpstr>PowerPoint Presentation</vt:lpstr>
      <vt:lpstr>CENTRAL RESEARCH ADMINISTRATION</vt:lpstr>
      <vt:lpstr>PowerPoint Presentation</vt:lpstr>
      <vt:lpstr>PowerPoint Presentation</vt:lpstr>
      <vt:lpstr>PowerPoint Presentation</vt:lpstr>
      <vt:lpstr>RESEARCH METRICS  </vt:lpstr>
      <vt:lpstr>PowerPoint Presentation</vt:lpstr>
      <vt:lpstr>PowerPoint Presentation</vt:lpstr>
      <vt:lpstr>PowerPoint Presentation</vt:lpstr>
      <vt:lpstr>PowerPoint Presentation</vt:lpstr>
      <vt:lpstr>PowerPoint Presentation</vt:lpstr>
      <vt:lpstr>PowerPoint Presentation</vt:lpstr>
      <vt:lpstr>SPONSORED  RESEARCH FUNDING </vt:lpstr>
      <vt:lpstr>PowerPoint Presentation</vt:lpstr>
      <vt:lpstr>PowerPoint Presentation</vt:lpstr>
      <vt:lpstr>PowerPoint Presentation</vt:lpstr>
      <vt:lpstr>PowerPoint Presentation</vt:lpstr>
      <vt:lpstr>PowerPoint Presentation</vt:lpstr>
      <vt:lpstr>THE RICHNESS OF OUR  RESEARCH COMMUNITY Progress Through Collaboration</vt:lpstr>
      <vt:lpstr>PowerPoint Presentation</vt:lpstr>
      <vt:lpstr>PowerPoint Presentation</vt:lpstr>
      <vt:lpstr>PowerPoint Presentation</vt:lpstr>
      <vt:lpstr>SPECIAL PROJECTS  AND FUTURE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WHAT’S NEXT </vt:lpstr>
      <vt:lpstr>FUTURE… WHAT’S NEXT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Thomas Flaig, MD</dc:title>
  <dc:creator>Merchant, Jennifer</dc:creator>
  <cp:lastModifiedBy>Porter, Michelle (OVCR)</cp:lastModifiedBy>
  <cp:revision>168</cp:revision>
  <cp:lastPrinted>2021-12-06T22:53:01Z</cp:lastPrinted>
  <dcterms:created xsi:type="dcterms:W3CDTF">2020-10-20T21:48:46Z</dcterms:created>
  <dcterms:modified xsi:type="dcterms:W3CDTF">2021-12-07T21:07:37Z</dcterms:modified>
</cp:coreProperties>
</file>